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51" r:id="rId1"/>
    <p:sldMasterId id="2147484324" r:id="rId2"/>
  </p:sldMasterIdLst>
  <p:notesMasterIdLst>
    <p:notesMasterId r:id="rId20"/>
  </p:notesMasterIdLst>
  <p:handoutMasterIdLst>
    <p:handoutMasterId r:id="rId21"/>
  </p:handoutMasterIdLst>
  <p:sldIdLst>
    <p:sldId id="609" r:id="rId3"/>
    <p:sldId id="634" r:id="rId4"/>
    <p:sldId id="635" r:id="rId5"/>
    <p:sldId id="636" r:id="rId6"/>
    <p:sldId id="637" r:id="rId7"/>
    <p:sldId id="617" r:id="rId8"/>
    <p:sldId id="618" r:id="rId9"/>
    <p:sldId id="619" r:id="rId10"/>
    <p:sldId id="620" r:id="rId11"/>
    <p:sldId id="638" r:id="rId12"/>
    <p:sldId id="627" r:id="rId13"/>
    <p:sldId id="628" r:id="rId14"/>
    <p:sldId id="629" r:id="rId15"/>
    <p:sldId id="630" r:id="rId16"/>
    <p:sldId id="633" r:id="rId17"/>
    <p:sldId id="595" r:id="rId18"/>
    <p:sldId id="625" r:id="rId19"/>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1pPr>
    <a:lvl2pPr marL="455613" indent="1588"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2pPr>
    <a:lvl3pPr marL="912813" indent="1588"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3pPr>
    <a:lvl4pPr marL="1370013" indent="1588"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4pPr>
    <a:lvl5pPr marL="1827213" indent="1588"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521415D9-36F7-43E2-AB2F-B90AF26B5E84}">
      <p14:sectionLst xmlns:p14="http://schemas.microsoft.com/office/powerpoint/2010/main">
        <p14:section name="Default Section" id="{E7452F88-AFF5-43F3-98B9-22FA46A0EA62}">
          <p14:sldIdLst>
            <p14:sldId id="609"/>
            <p14:sldId id="634"/>
            <p14:sldId id="635"/>
            <p14:sldId id="636"/>
            <p14:sldId id="637"/>
            <p14:sldId id="617"/>
            <p14:sldId id="618"/>
            <p14:sldId id="619"/>
            <p14:sldId id="620"/>
            <p14:sldId id="638"/>
            <p14:sldId id="627"/>
            <p14:sldId id="628"/>
            <p14:sldId id="629"/>
            <p14:sldId id="630"/>
            <p14:sldId id="633"/>
            <p14:sldId id="595"/>
            <p14:sldId id="625"/>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FF00"/>
    <a:srgbClr val="FF0000"/>
    <a:srgbClr val="FFFF00"/>
    <a:srgbClr val="FF6600"/>
    <a:srgbClr val="0066FF"/>
    <a:srgbClr val="000000"/>
    <a:srgbClr val="81D6F8"/>
    <a:srgbClr val="CCFF99"/>
    <a:srgbClr val="49A9C1"/>
    <a:srgbClr val="6CC2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87" autoAdjust="0"/>
    <p:restoredTop sz="99640" autoAdjust="0"/>
  </p:normalViewPr>
  <p:slideViewPr>
    <p:cSldViewPr>
      <p:cViewPr>
        <p:scale>
          <a:sx n="100" d="100"/>
          <a:sy n="100" d="100"/>
        </p:scale>
        <p:origin x="-2094" y="-81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5410" name="Rectangle 2"/>
          <p:cNvSpPr>
            <a:spLocks noGrp="1" noChangeArrowheads="1"/>
          </p:cNvSpPr>
          <p:nvPr>
            <p:ph type="hdr" sz="quarter"/>
          </p:nvPr>
        </p:nvSpPr>
        <p:spPr bwMode="auto">
          <a:xfrm>
            <a:off x="2" y="0"/>
            <a:ext cx="3037628"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50" tIns="45825" rIns="91650" bIns="45825" numCol="1" anchor="t" anchorCtr="0" compatLnSpc="1">
            <a:prstTxWarp prst="textNoShape">
              <a:avLst/>
            </a:prstTxWarp>
          </a:bodyPr>
          <a:lstStyle>
            <a:lvl1pPr>
              <a:defRPr sz="1200">
                <a:latin typeface="Arial" charset="0"/>
                <a:ea typeface="ＭＳ Ｐゴシック" charset="-128"/>
              </a:defRPr>
            </a:lvl1pPr>
          </a:lstStyle>
          <a:p>
            <a:pPr>
              <a:defRPr/>
            </a:pPr>
            <a:endParaRPr lang="en-CA" dirty="0"/>
          </a:p>
        </p:txBody>
      </p:sp>
      <p:sp>
        <p:nvSpPr>
          <p:cNvPr id="145411" name="Rectangle 3"/>
          <p:cNvSpPr>
            <a:spLocks noGrp="1" noChangeArrowheads="1"/>
          </p:cNvSpPr>
          <p:nvPr>
            <p:ph type="dt" sz="quarter" idx="1"/>
          </p:nvPr>
        </p:nvSpPr>
        <p:spPr bwMode="auto">
          <a:xfrm>
            <a:off x="3971183" y="0"/>
            <a:ext cx="3037628"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50" tIns="45825" rIns="91650" bIns="45825" numCol="1" anchor="t" anchorCtr="0" compatLnSpc="1">
            <a:prstTxWarp prst="textNoShape">
              <a:avLst/>
            </a:prstTxWarp>
          </a:bodyPr>
          <a:lstStyle>
            <a:lvl1pPr algn="r">
              <a:defRPr sz="1200">
                <a:latin typeface="Arial" charset="0"/>
                <a:ea typeface="ＭＳ Ｐゴシック" charset="-128"/>
              </a:defRPr>
            </a:lvl1pPr>
          </a:lstStyle>
          <a:p>
            <a:pPr>
              <a:defRPr/>
            </a:pPr>
            <a:fld id="{BEF40BE4-5DDB-4FE8-9CF3-72DF3299EFD7}" type="datetime1">
              <a:rPr lang="en-CA"/>
              <a:pPr>
                <a:defRPr/>
              </a:pPr>
              <a:t>02/03/2017</a:t>
            </a:fld>
            <a:endParaRPr lang="en-CA" dirty="0"/>
          </a:p>
        </p:txBody>
      </p:sp>
      <p:sp>
        <p:nvSpPr>
          <p:cNvPr id="145412" name="Rectangle 4"/>
          <p:cNvSpPr>
            <a:spLocks noGrp="1" noChangeArrowheads="1"/>
          </p:cNvSpPr>
          <p:nvPr>
            <p:ph type="ftr" sz="quarter" idx="2"/>
          </p:nvPr>
        </p:nvSpPr>
        <p:spPr bwMode="auto">
          <a:xfrm>
            <a:off x="2" y="8829989"/>
            <a:ext cx="3037628"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50" tIns="45825" rIns="91650" bIns="45825" numCol="1" anchor="b" anchorCtr="0" compatLnSpc="1">
            <a:prstTxWarp prst="textNoShape">
              <a:avLst/>
            </a:prstTxWarp>
          </a:bodyPr>
          <a:lstStyle>
            <a:lvl1pPr>
              <a:defRPr sz="1200">
                <a:latin typeface="Arial" charset="0"/>
                <a:ea typeface="ＭＳ Ｐゴシック" charset="-128"/>
              </a:defRPr>
            </a:lvl1pPr>
          </a:lstStyle>
          <a:p>
            <a:pPr>
              <a:defRPr/>
            </a:pPr>
            <a:endParaRPr lang="en-CA" dirty="0"/>
          </a:p>
        </p:txBody>
      </p:sp>
      <p:sp>
        <p:nvSpPr>
          <p:cNvPr id="145413" name="Rectangle 5"/>
          <p:cNvSpPr>
            <a:spLocks noGrp="1" noChangeArrowheads="1"/>
          </p:cNvSpPr>
          <p:nvPr>
            <p:ph type="sldNum" sz="quarter" idx="3"/>
          </p:nvPr>
        </p:nvSpPr>
        <p:spPr bwMode="auto">
          <a:xfrm>
            <a:off x="3971183" y="8829989"/>
            <a:ext cx="3037628"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50" tIns="45825" rIns="91650" bIns="45825" numCol="1" anchor="b" anchorCtr="0" compatLnSpc="1">
            <a:prstTxWarp prst="textNoShape">
              <a:avLst/>
            </a:prstTxWarp>
          </a:bodyPr>
          <a:lstStyle>
            <a:lvl1pPr algn="r">
              <a:defRPr sz="1200">
                <a:latin typeface="Arial" charset="0"/>
                <a:ea typeface="ＭＳ Ｐゴシック" charset="-128"/>
              </a:defRPr>
            </a:lvl1pPr>
          </a:lstStyle>
          <a:p>
            <a:pPr>
              <a:defRPr/>
            </a:pPr>
            <a:fld id="{66EF58AF-448B-4AFD-BD49-DB61C1DD54C8}" type="slidenum">
              <a:rPr lang="en-CA"/>
              <a:pPr>
                <a:defRPr/>
              </a:pPr>
              <a:t>‹#›</a:t>
            </a:fld>
            <a:endParaRPr lang="en-CA" dirty="0"/>
          </a:p>
        </p:txBody>
      </p:sp>
    </p:spTree>
    <p:extLst>
      <p:ext uri="{BB962C8B-B14F-4D97-AF65-F5344CB8AC3E}">
        <p14:creationId xmlns:p14="http://schemas.microsoft.com/office/powerpoint/2010/main" val="39285535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2" y="2"/>
            <a:ext cx="3037628" cy="463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733" tIns="46367" rIns="92733" bIns="46367" numCol="1" anchor="t" anchorCtr="0" compatLnSpc="1">
            <a:prstTxWarp prst="textNoShape">
              <a:avLst/>
            </a:prstTxWarp>
          </a:bodyPr>
          <a:lstStyle>
            <a:lvl1pPr defTabSz="927636" eaLnBrk="1" hangingPunct="1">
              <a:defRPr sz="1200">
                <a:latin typeface="Arial" charset="0"/>
                <a:ea typeface="ＭＳ Ｐゴシック" charset="-128"/>
              </a:defRPr>
            </a:lvl1pPr>
          </a:lstStyle>
          <a:p>
            <a:pPr>
              <a:defRPr/>
            </a:pPr>
            <a:endParaRPr lang="en-CA" dirty="0"/>
          </a:p>
        </p:txBody>
      </p:sp>
      <p:sp>
        <p:nvSpPr>
          <p:cNvPr id="3" name="Date Placeholder 2"/>
          <p:cNvSpPr>
            <a:spLocks noGrp="1"/>
          </p:cNvSpPr>
          <p:nvPr>
            <p:ph type="dt" idx="1"/>
          </p:nvPr>
        </p:nvSpPr>
        <p:spPr bwMode="auto">
          <a:xfrm>
            <a:off x="3971183" y="2"/>
            <a:ext cx="3037628" cy="463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733" tIns="46367" rIns="92733" bIns="46367" numCol="1" anchor="t" anchorCtr="0" compatLnSpc="1">
            <a:prstTxWarp prst="textNoShape">
              <a:avLst/>
            </a:prstTxWarp>
          </a:bodyPr>
          <a:lstStyle>
            <a:lvl1pPr algn="r" defTabSz="927636" eaLnBrk="1" hangingPunct="1">
              <a:defRPr sz="1200">
                <a:latin typeface="Arial" charset="0"/>
                <a:ea typeface="ＭＳ Ｐゴシック" charset="-128"/>
              </a:defRPr>
            </a:lvl1pPr>
          </a:lstStyle>
          <a:p>
            <a:pPr>
              <a:defRPr/>
            </a:pPr>
            <a:fld id="{0F36ACC0-3ED0-417C-B8D4-BE6FFFF3249A}" type="datetime1">
              <a:rPr lang="en-US"/>
              <a:pPr>
                <a:defRPr/>
              </a:pPr>
              <a:t>2/3/2017</a:t>
            </a:fld>
            <a:endParaRPr lang="en-CA" dirty="0"/>
          </a:p>
        </p:txBody>
      </p:sp>
      <p:sp>
        <p:nvSpPr>
          <p:cNvPr id="4" name="Slide Image Placeholder 3"/>
          <p:cNvSpPr>
            <a:spLocks noGrp="1" noRot="1" noChangeAspect="1"/>
          </p:cNvSpPr>
          <p:nvPr>
            <p:ph type="sldImg" idx="2"/>
          </p:nvPr>
        </p:nvSpPr>
        <p:spPr bwMode="auto">
          <a:xfrm>
            <a:off x="1181100" y="696913"/>
            <a:ext cx="4648200" cy="34861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2733" tIns="46367" rIns="92733" bIns="46367" numCol="1" anchor="ctr" anchorCtr="0" compatLnSpc="1">
            <a:prstTxWarp prst="textNoShape">
              <a:avLst/>
            </a:prstTxWarp>
          </a:bodyPr>
          <a:lstStyle/>
          <a:p>
            <a:pPr lvl="0"/>
            <a:endParaRPr lang="en-CA" noProof="0" dirty="0" smtClean="0"/>
          </a:p>
        </p:txBody>
      </p:sp>
      <p:sp>
        <p:nvSpPr>
          <p:cNvPr id="5" name="Notes Placeholder 4"/>
          <p:cNvSpPr>
            <a:spLocks noGrp="1"/>
          </p:cNvSpPr>
          <p:nvPr>
            <p:ph type="body" sz="quarter" idx="3"/>
          </p:nvPr>
        </p:nvSpPr>
        <p:spPr bwMode="auto">
          <a:xfrm>
            <a:off x="699769" y="4415791"/>
            <a:ext cx="5610864" cy="4183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733" tIns="46367" rIns="92733" bIns="4636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bwMode="auto">
          <a:xfrm>
            <a:off x="2" y="8831582"/>
            <a:ext cx="3037628" cy="463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733" tIns="46367" rIns="92733" bIns="46367" numCol="1" anchor="b" anchorCtr="0" compatLnSpc="1">
            <a:prstTxWarp prst="textNoShape">
              <a:avLst/>
            </a:prstTxWarp>
          </a:bodyPr>
          <a:lstStyle>
            <a:lvl1pPr defTabSz="927636" eaLnBrk="1" hangingPunct="1">
              <a:defRPr sz="1200">
                <a:latin typeface="Arial" charset="0"/>
                <a:ea typeface="ＭＳ Ｐゴシック" charset="-128"/>
              </a:defRPr>
            </a:lvl1pPr>
          </a:lstStyle>
          <a:p>
            <a:pPr>
              <a:defRPr/>
            </a:pPr>
            <a:endParaRPr lang="en-CA" dirty="0"/>
          </a:p>
        </p:txBody>
      </p:sp>
      <p:sp>
        <p:nvSpPr>
          <p:cNvPr id="7" name="Slide Number Placeholder 6"/>
          <p:cNvSpPr>
            <a:spLocks noGrp="1"/>
          </p:cNvSpPr>
          <p:nvPr>
            <p:ph type="sldNum" sz="quarter" idx="5"/>
          </p:nvPr>
        </p:nvSpPr>
        <p:spPr bwMode="auto">
          <a:xfrm>
            <a:off x="3971183" y="8831582"/>
            <a:ext cx="3037628" cy="463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733" tIns="46367" rIns="92733" bIns="46367" numCol="1" anchor="b" anchorCtr="0" compatLnSpc="1">
            <a:prstTxWarp prst="textNoShape">
              <a:avLst/>
            </a:prstTxWarp>
          </a:bodyPr>
          <a:lstStyle>
            <a:lvl1pPr algn="r" defTabSz="927636" eaLnBrk="1" hangingPunct="1">
              <a:defRPr sz="1200">
                <a:latin typeface="Arial" charset="0"/>
                <a:ea typeface="ＭＳ Ｐゴシック" charset="-128"/>
              </a:defRPr>
            </a:lvl1pPr>
          </a:lstStyle>
          <a:p>
            <a:pPr>
              <a:defRPr/>
            </a:pPr>
            <a:fld id="{2CACCF28-DB53-4468-9E0A-F8D91F5E4D3A}" type="slidenum">
              <a:rPr lang="en-CA"/>
              <a:pPr>
                <a:defRPr/>
              </a:pPr>
              <a:t>‹#›</a:t>
            </a:fld>
            <a:endParaRPr lang="en-CA" dirty="0"/>
          </a:p>
        </p:txBody>
      </p:sp>
    </p:spTree>
    <p:extLst>
      <p:ext uri="{BB962C8B-B14F-4D97-AF65-F5344CB8AC3E}">
        <p14:creationId xmlns:p14="http://schemas.microsoft.com/office/powerpoint/2010/main" val="1511992652"/>
      </p:ext>
    </p:extLst>
  </p:cSld>
  <p:clrMap bg1="lt1" tx1="dk1" bg2="lt2" tx2="dk2" accent1="accent1" accent2="accent2" accent3="accent3" accent4="accent4" accent5="accent5" accent6="accent6" hlink="hlink" folHlink="folHlink"/>
  <p:notesStyle>
    <a:lvl1pPr algn="l" defTabSz="912813"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5613" algn="l" defTabSz="912813"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2813" algn="l" defTabSz="912813"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0013" algn="l" defTabSz="912813"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7213" algn="l" defTabSz="912813"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TextEdit="1"/>
          </p:cNvSpPr>
          <p:nvPr>
            <p:ph type="sldImg"/>
          </p:nvPr>
        </p:nvSpPr>
        <p:spPr>
          <a:noFill/>
        </p:spPr>
      </p:sp>
      <p:sp>
        <p:nvSpPr>
          <p:cNvPr id="21507" name="Rectangle 3"/>
          <p:cNvSpPr>
            <a:spLocks noGrp="1"/>
          </p:cNvSpPr>
          <p:nvPr>
            <p:ph type="body" idx="1"/>
          </p:nvPr>
        </p:nvSpPr>
        <p:spPr>
          <a:noFill/>
        </p:spPr>
        <p:txBody>
          <a:bodyPr/>
          <a:lstStyle/>
          <a:p>
            <a:endParaRPr lang="en-CA"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4" descr="ON_gov_cover_green_pp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676400"/>
            <a:ext cx="9145588" cy="253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Rectangle 3"/>
          <p:cNvSpPr>
            <a:spLocks noGrp="1" noChangeArrowheads="1"/>
          </p:cNvSpPr>
          <p:nvPr>
            <p:ph type="subTitle" idx="1"/>
          </p:nvPr>
        </p:nvSpPr>
        <p:spPr>
          <a:xfrm>
            <a:off x="1371600" y="4581525"/>
            <a:ext cx="6400800" cy="1057275"/>
          </a:xfrm>
        </p:spPr>
        <p:txBody>
          <a:bodyPr/>
          <a:lstStyle>
            <a:lvl1pPr marL="0" indent="0" algn="ctr">
              <a:defRPr/>
            </a:lvl1pPr>
          </a:lstStyle>
          <a:p>
            <a:pPr lvl="0"/>
            <a:r>
              <a:rPr lang="en-CA" noProof="0" smtClean="0"/>
              <a:t>Divisional Overview Briefing</a:t>
            </a:r>
          </a:p>
          <a:p>
            <a:pPr lvl="0"/>
            <a:r>
              <a:rPr lang="en-CA" noProof="0" smtClean="0"/>
              <a:t>X Division / Office</a:t>
            </a:r>
          </a:p>
        </p:txBody>
      </p:sp>
      <p:sp>
        <p:nvSpPr>
          <p:cNvPr id="4" name="Rectangle 4"/>
          <p:cNvSpPr>
            <a:spLocks noGrp="1" noChangeArrowheads="1"/>
          </p:cNvSpPr>
          <p:nvPr>
            <p:ph type="dt" sz="half" idx="10"/>
          </p:nvPr>
        </p:nvSpPr>
        <p:spPr>
          <a:xfrm>
            <a:off x="395288" y="5373688"/>
            <a:ext cx="2133600" cy="476250"/>
          </a:xfrm>
        </p:spPr>
        <p:txBody>
          <a:bodyPr/>
          <a:lstStyle>
            <a:lvl1pPr>
              <a:defRPr/>
            </a:lvl1pPr>
          </a:lstStyle>
          <a:p>
            <a:pPr>
              <a:defRPr/>
            </a:pPr>
            <a:fld id="{C3DC8143-AFD5-41D1-874E-366861DD4D25}" type="slidenum">
              <a:rPr lang="en-US" smtClean="0"/>
              <a:pPr>
                <a:defRPr/>
              </a:pPr>
              <a:t>‹#›</a:t>
            </a:fld>
            <a:fld id="{0DBFE86D-F921-4E17-A1E6-33179FE90DF6}" type="datetime1">
              <a:rPr lang="en-US" smtClean="0"/>
              <a:t>2/3/2017</a:t>
            </a:fld>
            <a:endParaRPr lang="en-CA" dirty="0"/>
          </a:p>
        </p:txBody>
      </p:sp>
      <p:sp>
        <p:nvSpPr>
          <p:cNvPr id="5" name="Rectangle 5"/>
          <p:cNvSpPr>
            <a:spLocks noGrp="1" noChangeArrowheads="1"/>
          </p:cNvSpPr>
          <p:nvPr>
            <p:ph type="ftr" sz="quarter" idx="11"/>
          </p:nvPr>
        </p:nvSpPr>
        <p:spPr>
          <a:xfrm>
            <a:off x="3124200" y="6245225"/>
            <a:ext cx="2895600" cy="476250"/>
          </a:xfrm>
        </p:spPr>
        <p:txBody>
          <a:bodyPr/>
          <a:lstStyle>
            <a:lvl1pPr>
              <a:defRPr/>
            </a:lvl1pPr>
          </a:lstStyle>
          <a:p>
            <a:pPr>
              <a:defRPr/>
            </a:pPr>
            <a:r>
              <a:rPr lang="en-CA" dirty="0"/>
              <a:t>Confidential</a:t>
            </a:r>
          </a:p>
          <a:p>
            <a:pPr>
              <a:defRPr/>
            </a:pPr>
            <a:endParaRPr lang="en-CA" dirty="0"/>
          </a:p>
        </p:txBody>
      </p:sp>
      <p:sp>
        <p:nvSpPr>
          <p:cNvPr id="6" name="Rectangle 6"/>
          <p:cNvSpPr>
            <a:spLocks noGrp="1" noChangeArrowheads="1"/>
          </p:cNvSpPr>
          <p:nvPr>
            <p:ph type="sldNum" sz="quarter" idx="12"/>
          </p:nvPr>
        </p:nvSpPr>
        <p:spPr>
          <a:xfrm>
            <a:off x="6553200" y="6245225"/>
            <a:ext cx="2133600" cy="476250"/>
          </a:xfrm>
        </p:spPr>
        <p:txBody>
          <a:bodyPr/>
          <a:lstStyle>
            <a:lvl1pPr algn="r">
              <a:defRPr/>
            </a:lvl1pPr>
          </a:lstStyle>
          <a:p>
            <a:pPr>
              <a:defRPr/>
            </a:pPr>
            <a:fld id="{84C02F57-B1CC-4B2A-B20B-67A75E7033D6}" type="slidenum">
              <a:rPr lang="en-US"/>
              <a:pPr>
                <a:defRPr/>
              </a:pPr>
              <a:t>‹#›</a:t>
            </a:fld>
            <a:endParaRPr lang="en-US" dirty="0"/>
          </a:p>
        </p:txBody>
      </p:sp>
    </p:spTree>
    <p:extLst>
      <p:ext uri="{BB962C8B-B14F-4D97-AF65-F5344CB8AC3E}">
        <p14:creationId xmlns:p14="http://schemas.microsoft.com/office/powerpoint/2010/main" val="3992084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fld id="{C8BEF8EF-7958-4FF4-B195-FCB3E2384842}" type="datetime1">
              <a:rPr lang="en-US" smtClean="0"/>
              <a:t>2/3/2017</a:t>
            </a:fld>
            <a:endParaRPr lang="en-CA" dirty="0"/>
          </a:p>
        </p:txBody>
      </p:sp>
      <p:sp>
        <p:nvSpPr>
          <p:cNvPr id="5" name="Rectangle 5"/>
          <p:cNvSpPr>
            <a:spLocks noGrp="1" noChangeArrowheads="1"/>
          </p:cNvSpPr>
          <p:nvPr>
            <p:ph type="ftr" sz="quarter" idx="11"/>
          </p:nvPr>
        </p:nvSpPr>
        <p:spPr>
          <a:ln/>
        </p:spPr>
        <p:txBody>
          <a:bodyPr/>
          <a:lstStyle>
            <a:lvl1pPr>
              <a:defRPr/>
            </a:lvl1pPr>
          </a:lstStyle>
          <a:p>
            <a:pPr>
              <a:defRPr/>
            </a:pPr>
            <a:r>
              <a:rPr lang="en-CA" dirty="0"/>
              <a:t>Confidential </a:t>
            </a:r>
          </a:p>
        </p:txBody>
      </p:sp>
      <p:sp>
        <p:nvSpPr>
          <p:cNvPr id="6" name="Rectangle 6"/>
          <p:cNvSpPr>
            <a:spLocks noGrp="1" noChangeArrowheads="1"/>
          </p:cNvSpPr>
          <p:nvPr>
            <p:ph type="sldNum" sz="quarter" idx="12"/>
          </p:nvPr>
        </p:nvSpPr>
        <p:spPr>
          <a:ln/>
        </p:spPr>
        <p:txBody>
          <a:bodyPr/>
          <a:lstStyle>
            <a:lvl1pPr>
              <a:defRPr/>
            </a:lvl1pPr>
          </a:lstStyle>
          <a:p>
            <a:pPr>
              <a:defRPr/>
            </a:pPr>
            <a:fld id="{966D7AEC-9F2C-4429-B1F8-05F63DD95476}" type="slidenum">
              <a:rPr lang="en-US"/>
              <a:pPr>
                <a:defRPr/>
              </a:pPr>
              <a:t>‹#›</a:t>
            </a:fld>
            <a:endParaRPr lang="en-US" dirty="0"/>
          </a:p>
        </p:txBody>
      </p:sp>
    </p:spTree>
    <p:extLst>
      <p:ext uri="{BB962C8B-B14F-4D97-AF65-F5344CB8AC3E}">
        <p14:creationId xmlns:p14="http://schemas.microsoft.com/office/powerpoint/2010/main" val="120740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31495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314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fld id="{2491D11D-33E0-4B65-8644-1F26342B201B}" type="datetime1">
              <a:rPr lang="en-US" smtClean="0"/>
              <a:t>2/3/2017</a:t>
            </a:fld>
            <a:endParaRPr lang="en-CA" dirty="0"/>
          </a:p>
        </p:txBody>
      </p:sp>
      <p:sp>
        <p:nvSpPr>
          <p:cNvPr id="5" name="Rectangle 5"/>
          <p:cNvSpPr>
            <a:spLocks noGrp="1" noChangeArrowheads="1"/>
          </p:cNvSpPr>
          <p:nvPr>
            <p:ph type="ftr" sz="quarter" idx="11"/>
          </p:nvPr>
        </p:nvSpPr>
        <p:spPr>
          <a:ln/>
        </p:spPr>
        <p:txBody>
          <a:bodyPr/>
          <a:lstStyle>
            <a:lvl1pPr>
              <a:defRPr/>
            </a:lvl1pPr>
          </a:lstStyle>
          <a:p>
            <a:pPr>
              <a:defRPr/>
            </a:pPr>
            <a:r>
              <a:rPr lang="en-CA" dirty="0"/>
              <a:t>Confidential </a:t>
            </a:r>
          </a:p>
        </p:txBody>
      </p:sp>
      <p:sp>
        <p:nvSpPr>
          <p:cNvPr id="6" name="Rectangle 6"/>
          <p:cNvSpPr>
            <a:spLocks noGrp="1" noChangeArrowheads="1"/>
          </p:cNvSpPr>
          <p:nvPr>
            <p:ph type="sldNum" sz="quarter" idx="12"/>
          </p:nvPr>
        </p:nvSpPr>
        <p:spPr>
          <a:ln/>
        </p:spPr>
        <p:txBody>
          <a:bodyPr/>
          <a:lstStyle>
            <a:lvl1pPr>
              <a:defRPr/>
            </a:lvl1pPr>
          </a:lstStyle>
          <a:p>
            <a:pPr>
              <a:defRPr/>
            </a:pPr>
            <a:fld id="{5B21EEBB-BED6-49A7-90CF-1ACBE135E493}" type="slidenum">
              <a:rPr lang="en-US"/>
              <a:pPr>
                <a:defRPr/>
              </a:pPr>
              <a:t>‹#›</a:t>
            </a:fld>
            <a:endParaRPr lang="en-US" dirty="0"/>
          </a:p>
        </p:txBody>
      </p:sp>
    </p:spTree>
    <p:extLst>
      <p:ext uri="{BB962C8B-B14F-4D97-AF65-F5344CB8AC3E}">
        <p14:creationId xmlns:p14="http://schemas.microsoft.com/office/powerpoint/2010/main" val="15119297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39893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lipArt Placeholder 3"/>
          <p:cNvSpPr>
            <a:spLocks noGrp="1"/>
          </p:cNvSpPr>
          <p:nvPr>
            <p:ph type="clipArt" sz="half" idx="2"/>
          </p:nvPr>
        </p:nvSpPr>
        <p:spPr>
          <a:xfrm>
            <a:off x="4648200" y="1600200"/>
            <a:ext cx="4038600" cy="3989388"/>
          </a:xfrm>
        </p:spPr>
        <p:txBody>
          <a:bodyPr/>
          <a:lstStyle/>
          <a:p>
            <a:pPr lvl="0"/>
            <a:endParaRPr lang="en-CA" noProof="0" dirty="0" smtClean="0"/>
          </a:p>
        </p:txBody>
      </p:sp>
      <p:sp>
        <p:nvSpPr>
          <p:cNvPr id="5" name="Rectangle 4"/>
          <p:cNvSpPr>
            <a:spLocks noGrp="1" noChangeArrowheads="1"/>
          </p:cNvSpPr>
          <p:nvPr>
            <p:ph type="dt" sz="half" idx="10"/>
          </p:nvPr>
        </p:nvSpPr>
        <p:spPr>
          <a:ln/>
        </p:spPr>
        <p:txBody>
          <a:bodyPr/>
          <a:lstStyle>
            <a:lvl1pPr>
              <a:defRPr/>
            </a:lvl1pPr>
          </a:lstStyle>
          <a:p>
            <a:pPr>
              <a:defRPr/>
            </a:pPr>
            <a:fld id="{1C176813-5A26-4894-AFA6-2BA1A0B94B47}" type="datetime1">
              <a:rPr lang="en-US" smtClean="0"/>
              <a:t>2/3/2017</a:t>
            </a:fld>
            <a:endParaRPr lang="en-CA" dirty="0"/>
          </a:p>
        </p:txBody>
      </p:sp>
      <p:sp>
        <p:nvSpPr>
          <p:cNvPr id="6" name="Rectangle 5"/>
          <p:cNvSpPr>
            <a:spLocks noGrp="1" noChangeArrowheads="1"/>
          </p:cNvSpPr>
          <p:nvPr>
            <p:ph type="ftr" sz="quarter" idx="11"/>
          </p:nvPr>
        </p:nvSpPr>
        <p:spPr>
          <a:ln/>
        </p:spPr>
        <p:txBody>
          <a:bodyPr/>
          <a:lstStyle>
            <a:lvl1pPr>
              <a:defRPr/>
            </a:lvl1pPr>
          </a:lstStyle>
          <a:p>
            <a:pPr>
              <a:defRPr/>
            </a:pPr>
            <a:r>
              <a:rPr lang="en-CA" dirty="0"/>
              <a:t>Confidential </a:t>
            </a:r>
          </a:p>
        </p:txBody>
      </p:sp>
      <p:sp>
        <p:nvSpPr>
          <p:cNvPr id="7" name="Rectangle 6"/>
          <p:cNvSpPr>
            <a:spLocks noGrp="1" noChangeArrowheads="1"/>
          </p:cNvSpPr>
          <p:nvPr>
            <p:ph type="sldNum" sz="quarter" idx="12"/>
          </p:nvPr>
        </p:nvSpPr>
        <p:spPr>
          <a:ln/>
        </p:spPr>
        <p:txBody>
          <a:bodyPr/>
          <a:lstStyle>
            <a:lvl1pPr>
              <a:defRPr/>
            </a:lvl1pPr>
          </a:lstStyle>
          <a:p>
            <a:pPr>
              <a:defRPr/>
            </a:pPr>
            <a:fld id="{E73B9190-24F1-4FF5-BCF5-EF07BCF3E1A4}" type="slidenum">
              <a:rPr lang="en-US"/>
              <a:pPr>
                <a:defRPr/>
              </a:pPr>
              <a:t>‹#›</a:t>
            </a:fld>
            <a:endParaRPr lang="en-US" dirty="0"/>
          </a:p>
        </p:txBody>
      </p:sp>
    </p:spTree>
    <p:extLst>
      <p:ext uri="{BB962C8B-B14F-4D97-AF65-F5344CB8AC3E}">
        <p14:creationId xmlns:p14="http://schemas.microsoft.com/office/powerpoint/2010/main" val="30566175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SmartArt Placeholder 2"/>
          <p:cNvSpPr>
            <a:spLocks noGrp="1"/>
          </p:cNvSpPr>
          <p:nvPr>
            <p:ph type="dgm" idx="1"/>
          </p:nvPr>
        </p:nvSpPr>
        <p:spPr>
          <a:xfrm>
            <a:off x="457200" y="1600200"/>
            <a:ext cx="8229600" cy="3989388"/>
          </a:xfrm>
        </p:spPr>
        <p:txBody>
          <a:bodyPr/>
          <a:lstStyle/>
          <a:p>
            <a:pPr lvl="0"/>
            <a:endParaRPr lang="en-CA" noProof="0" dirty="0" smtClean="0"/>
          </a:p>
        </p:txBody>
      </p:sp>
      <p:sp>
        <p:nvSpPr>
          <p:cNvPr id="4" name="Rectangle 4"/>
          <p:cNvSpPr>
            <a:spLocks noGrp="1" noChangeArrowheads="1"/>
          </p:cNvSpPr>
          <p:nvPr>
            <p:ph type="dt" sz="half" idx="10"/>
          </p:nvPr>
        </p:nvSpPr>
        <p:spPr>
          <a:ln/>
        </p:spPr>
        <p:txBody>
          <a:bodyPr/>
          <a:lstStyle>
            <a:lvl1pPr>
              <a:defRPr/>
            </a:lvl1pPr>
          </a:lstStyle>
          <a:p>
            <a:pPr>
              <a:defRPr/>
            </a:pPr>
            <a:fld id="{1401C558-EEB6-4B57-BA68-F03B0FEE87B9}" type="datetime1">
              <a:rPr lang="en-US" smtClean="0"/>
              <a:t>2/3/2017</a:t>
            </a:fld>
            <a:endParaRPr lang="en-CA" dirty="0"/>
          </a:p>
        </p:txBody>
      </p:sp>
      <p:sp>
        <p:nvSpPr>
          <p:cNvPr id="5" name="Rectangle 5"/>
          <p:cNvSpPr>
            <a:spLocks noGrp="1" noChangeArrowheads="1"/>
          </p:cNvSpPr>
          <p:nvPr>
            <p:ph type="ftr" sz="quarter" idx="11"/>
          </p:nvPr>
        </p:nvSpPr>
        <p:spPr>
          <a:ln/>
        </p:spPr>
        <p:txBody>
          <a:bodyPr/>
          <a:lstStyle>
            <a:lvl1pPr>
              <a:defRPr/>
            </a:lvl1pPr>
          </a:lstStyle>
          <a:p>
            <a:pPr>
              <a:defRPr/>
            </a:pPr>
            <a:r>
              <a:rPr lang="en-CA" dirty="0"/>
              <a:t>Confidential </a:t>
            </a:r>
          </a:p>
        </p:txBody>
      </p:sp>
      <p:sp>
        <p:nvSpPr>
          <p:cNvPr id="6" name="Rectangle 6"/>
          <p:cNvSpPr>
            <a:spLocks noGrp="1" noChangeArrowheads="1"/>
          </p:cNvSpPr>
          <p:nvPr>
            <p:ph type="sldNum" sz="quarter" idx="12"/>
          </p:nvPr>
        </p:nvSpPr>
        <p:spPr>
          <a:ln/>
        </p:spPr>
        <p:txBody>
          <a:bodyPr/>
          <a:lstStyle>
            <a:lvl1pPr>
              <a:defRPr/>
            </a:lvl1pPr>
          </a:lstStyle>
          <a:p>
            <a:pPr>
              <a:defRPr/>
            </a:pPr>
            <a:fld id="{351B2E7C-6A3B-46B7-B684-D822C8859037}" type="slidenum">
              <a:rPr lang="en-US"/>
              <a:pPr>
                <a:defRPr/>
              </a:pPr>
              <a:t>‹#›</a:t>
            </a:fld>
            <a:endParaRPr lang="en-US" dirty="0"/>
          </a:p>
        </p:txBody>
      </p:sp>
    </p:spTree>
    <p:extLst>
      <p:ext uri="{BB962C8B-B14F-4D97-AF65-F5344CB8AC3E}">
        <p14:creationId xmlns:p14="http://schemas.microsoft.com/office/powerpoint/2010/main" val="25392292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C9C2EC4A-BC7F-4F7B-910B-AC26D3F79E17}" type="datetimeFigureOut">
              <a:rPr lang="en-CA" smtClean="0">
                <a:solidFill>
                  <a:prstClr val="black">
                    <a:tint val="75000"/>
                  </a:prstClr>
                </a:solidFill>
              </a:rPr>
              <a:pPr/>
              <a:t>02/03/2017</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92F863B-977F-4260-90D8-5D6DDCA6C393}"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9736593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9C2EC4A-BC7F-4F7B-910B-AC26D3F79E17}" type="datetimeFigureOut">
              <a:rPr lang="en-CA" smtClean="0">
                <a:solidFill>
                  <a:prstClr val="black">
                    <a:tint val="75000"/>
                  </a:prstClr>
                </a:solidFill>
              </a:rPr>
              <a:pPr/>
              <a:t>02/03/2017</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92F863B-977F-4260-90D8-5D6DDCA6C393}"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3367919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C2EC4A-BC7F-4F7B-910B-AC26D3F79E17}" type="datetimeFigureOut">
              <a:rPr lang="en-CA" smtClean="0">
                <a:solidFill>
                  <a:prstClr val="black">
                    <a:tint val="75000"/>
                  </a:prstClr>
                </a:solidFill>
              </a:rPr>
              <a:pPr/>
              <a:t>02/03/2017</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92F863B-977F-4260-90D8-5D6DDCA6C393}"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6225017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C9C2EC4A-BC7F-4F7B-910B-AC26D3F79E17}" type="datetimeFigureOut">
              <a:rPr lang="en-CA" smtClean="0">
                <a:solidFill>
                  <a:prstClr val="black">
                    <a:tint val="75000"/>
                  </a:prstClr>
                </a:solidFill>
              </a:rPr>
              <a:pPr/>
              <a:t>02/03/2017</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92F863B-977F-4260-90D8-5D6DDCA6C393}"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5301527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C9C2EC4A-BC7F-4F7B-910B-AC26D3F79E17}" type="datetimeFigureOut">
              <a:rPr lang="en-CA" smtClean="0">
                <a:solidFill>
                  <a:prstClr val="black">
                    <a:tint val="75000"/>
                  </a:prstClr>
                </a:solidFill>
              </a:rPr>
              <a:pPr/>
              <a:t>02/03/2017</a:t>
            </a:fld>
            <a:endParaRPr lang="en-C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C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92F863B-977F-4260-90D8-5D6DDCA6C393}"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2368313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C9C2EC4A-BC7F-4F7B-910B-AC26D3F79E17}" type="datetimeFigureOut">
              <a:rPr lang="en-CA" smtClean="0">
                <a:solidFill>
                  <a:prstClr val="black">
                    <a:tint val="75000"/>
                  </a:prstClr>
                </a:solidFill>
              </a:rPr>
              <a:pPr/>
              <a:t>02/03/2017</a:t>
            </a:fld>
            <a:endParaRPr lang="en-C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C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92F863B-977F-4260-90D8-5D6DDCA6C393}"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999535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fld id="{6E9F7821-740A-4BC8-A7CE-613EA5761340}" type="datetime1">
              <a:rPr lang="en-US" smtClean="0"/>
              <a:t>2/3/2017</a:t>
            </a:fld>
            <a:endParaRPr lang="en-CA" dirty="0"/>
          </a:p>
        </p:txBody>
      </p:sp>
      <p:sp>
        <p:nvSpPr>
          <p:cNvPr id="5" name="Rectangle 5"/>
          <p:cNvSpPr>
            <a:spLocks noGrp="1" noChangeArrowheads="1"/>
          </p:cNvSpPr>
          <p:nvPr>
            <p:ph type="ftr" sz="quarter" idx="11"/>
          </p:nvPr>
        </p:nvSpPr>
        <p:spPr>
          <a:ln/>
        </p:spPr>
        <p:txBody>
          <a:bodyPr/>
          <a:lstStyle>
            <a:lvl1pPr>
              <a:defRPr/>
            </a:lvl1pPr>
          </a:lstStyle>
          <a:p>
            <a:pPr>
              <a:defRPr/>
            </a:pPr>
            <a:r>
              <a:rPr lang="en-CA" dirty="0"/>
              <a:t>Confidential </a:t>
            </a:r>
          </a:p>
        </p:txBody>
      </p:sp>
      <p:sp>
        <p:nvSpPr>
          <p:cNvPr id="6" name="Rectangle 6"/>
          <p:cNvSpPr>
            <a:spLocks noGrp="1" noChangeArrowheads="1"/>
          </p:cNvSpPr>
          <p:nvPr>
            <p:ph type="sldNum" sz="quarter" idx="12"/>
          </p:nvPr>
        </p:nvSpPr>
        <p:spPr>
          <a:ln/>
        </p:spPr>
        <p:txBody>
          <a:bodyPr/>
          <a:lstStyle>
            <a:lvl1pPr>
              <a:defRPr/>
            </a:lvl1pPr>
          </a:lstStyle>
          <a:p>
            <a:pPr>
              <a:defRPr/>
            </a:pPr>
            <a:fld id="{B0CED09F-56A5-4DCB-9AC7-00306018AC3A}" type="slidenum">
              <a:rPr lang="en-US"/>
              <a:pPr>
                <a:defRPr/>
              </a:pPr>
              <a:t>‹#›</a:t>
            </a:fld>
            <a:endParaRPr lang="en-US" dirty="0"/>
          </a:p>
        </p:txBody>
      </p:sp>
    </p:spTree>
    <p:extLst>
      <p:ext uri="{BB962C8B-B14F-4D97-AF65-F5344CB8AC3E}">
        <p14:creationId xmlns:p14="http://schemas.microsoft.com/office/powerpoint/2010/main" val="910070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C2EC4A-BC7F-4F7B-910B-AC26D3F79E17}" type="datetimeFigureOut">
              <a:rPr lang="en-CA" smtClean="0">
                <a:solidFill>
                  <a:prstClr val="black">
                    <a:tint val="75000"/>
                  </a:prstClr>
                </a:solidFill>
              </a:rPr>
              <a:pPr/>
              <a:t>02/03/2017</a:t>
            </a:fld>
            <a:endParaRPr lang="en-C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C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92F863B-977F-4260-90D8-5D6DDCA6C393}"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8657916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C2EC4A-BC7F-4F7B-910B-AC26D3F79E17}" type="datetimeFigureOut">
              <a:rPr lang="en-CA" smtClean="0">
                <a:solidFill>
                  <a:prstClr val="black">
                    <a:tint val="75000"/>
                  </a:prstClr>
                </a:solidFill>
              </a:rPr>
              <a:pPr/>
              <a:t>02/03/2017</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92F863B-977F-4260-90D8-5D6DDCA6C393}"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967237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C2EC4A-BC7F-4F7B-910B-AC26D3F79E17}" type="datetimeFigureOut">
              <a:rPr lang="en-CA" smtClean="0">
                <a:solidFill>
                  <a:prstClr val="black">
                    <a:tint val="75000"/>
                  </a:prstClr>
                </a:solidFill>
              </a:rPr>
              <a:pPr/>
              <a:t>02/03/2017</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92F863B-977F-4260-90D8-5D6DDCA6C393}"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4410111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9C2EC4A-BC7F-4F7B-910B-AC26D3F79E17}" type="datetimeFigureOut">
              <a:rPr lang="en-CA" smtClean="0">
                <a:solidFill>
                  <a:prstClr val="black">
                    <a:tint val="75000"/>
                  </a:prstClr>
                </a:solidFill>
              </a:rPr>
              <a:pPr/>
              <a:t>02/03/2017</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92F863B-977F-4260-90D8-5D6DDCA6C393}"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0126229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9C2EC4A-BC7F-4F7B-910B-AC26D3F79E17}" type="datetimeFigureOut">
              <a:rPr lang="en-CA" smtClean="0">
                <a:solidFill>
                  <a:prstClr val="black">
                    <a:tint val="75000"/>
                  </a:prstClr>
                </a:solidFill>
              </a:rPr>
              <a:pPr/>
              <a:t>02/03/2017</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92F863B-977F-4260-90D8-5D6DDCA6C393}"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9437081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3" name="Picture 4" descr="ON_gov_cover_green_p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76400"/>
            <a:ext cx="9145588" cy="253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Rectangle 3"/>
          <p:cNvSpPr>
            <a:spLocks noGrp="1" noChangeArrowheads="1"/>
          </p:cNvSpPr>
          <p:nvPr>
            <p:ph type="subTitle" idx="1"/>
          </p:nvPr>
        </p:nvSpPr>
        <p:spPr>
          <a:xfrm>
            <a:off x="1371600" y="4581525"/>
            <a:ext cx="6400800" cy="1057275"/>
          </a:xfrm>
        </p:spPr>
        <p:txBody>
          <a:bodyPr/>
          <a:lstStyle>
            <a:lvl1pPr marL="0" indent="0" algn="ctr">
              <a:defRPr/>
            </a:lvl1pPr>
          </a:lstStyle>
          <a:p>
            <a:pPr lvl="0"/>
            <a:r>
              <a:rPr lang="en-CA" noProof="0" smtClean="0"/>
              <a:t>Divisional Overview Briefing</a:t>
            </a:r>
          </a:p>
          <a:p>
            <a:pPr lvl="0"/>
            <a:r>
              <a:rPr lang="en-CA" noProof="0" smtClean="0"/>
              <a:t>X Division / Office</a:t>
            </a:r>
          </a:p>
        </p:txBody>
      </p:sp>
      <p:sp>
        <p:nvSpPr>
          <p:cNvPr id="4" name="Rectangle 4"/>
          <p:cNvSpPr>
            <a:spLocks noGrp="1" noChangeArrowheads="1"/>
          </p:cNvSpPr>
          <p:nvPr>
            <p:ph type="dt" sz="half" idx="10"/>
          </p:nvPr>
        </p:nvSpPr>
        <p:spPr>
          <a:xfrm>
            <a:off x="395288" y="5373688"/>
            <a:ext cx="2133600" cy="476250"/>
          </a:xfrm>
        </p:spPr>
        <p:txBody>
          <a:bodyPr/>
          <a:lstStyle>
            <a:lvl1pPr>
              <a:defRPr/>
            </a:lvl1pPr>
          </a:lstStyle>
          <a:p>
            <a:pPr>
              <a:defRPr/>
            </a:pPr>
            <a:fld id="{4AE91D27-B0D7-49FE-8854-224FA8E62766}" type="slidenum">
              <a:rPr lang="en-US">
                <a:solidFill>
                  <a:prstClr val="black">
                    <a:tint val="75000"/>
                  </a:prstClr>
                </a:solidFill>
              </a:rPr>
              <a:pPr>
                <a:defRPr/>
              </a:pPr>
              <a:t>‹#›</a:t>
            </a:fld>
            <a:fld id="{3DE042BE-8FC9-4F55-9CBB-BC2D7129874C}" type="datetime1">
              <a:rPr lang="en-US">
                <a:solidFill>
                  <a:prstClr val="black">
                    <a:tint val="75000"/>
                  </a:prstClr>
                </a:solidFill>
              </a:rPr>
              <a:pPr>
                <a:defRPr/>
              </a:pPr>
              <a:t>2/3/2017</a:t>
            </a:fld>
            <a:endParaRPr lang="en-CA" dirty="0">
              <a:solidFill>
                <a:prstClr val="black">
                  <a:tint val="75000"/>
                </a:prstClr>
              </a:solidFill>
            </a:endParaRPr>
          </a:p>
        </p:txBody>
      </p:sp>
      <p:sp>
        <p:nvSpPr>
          <p:cNvPr id="5" name="Rectangle 5"/>
          <p:cNvSpPr>
            <a:spLocks noGrp="1" noChangeArrowheads="1"/>
          </p:cNvSpPr>
          <p:nvPr>
            <p:ph type="ftr" sz="quarter" idx="11"/>
          </p:nvPr>
        </p:nvSpPr>
        <p:spPr>
          <a:xfrm>
            <a:off x="3124200" y="6245225"/>
            <a:ext cx="2895600" cy="476250"/>
          </a:xfrm>
        </p:spPr>
        <p:txBody>
          <a:bodyPr/>
          <a:lstStyle>
            <a:lvl1pPr>
              <a:defRPr/>
            </a:lvl1pPr>
          </a:lstStyle>
          <a:p>
            <a:pPr>
              <a:defRPr/>
            </a:pPr>
            <a:r>
              <a:rPr lang="en-CA" dirty="0">
                <a:solidFill>
                  <a:prstClr val="black">
                    <a:tint val="75000"/>
                  </a:prstClr>
                </a:solidFill>
              </a:rPr>
              <a:t>Confidential</a:t>
            </a:r>
          </a:p>
          <a:p>
            <a:pPr>
              <a:defRPr/>
            </a:pPr>
            <a:endParaRPr lang="en-CA" dirty="0">
              <a:solidFill>
                <a:prstClr val="black">
                  <a:tint val="75000"/>
                </a:prstClr>
              </a:solidFill>
            </a:endParaRPr>
          </a:p>
        </p:txBody>
      </p:sp>
      <p:sp>
        <p:nvSpPr>
          <p:cNvPr id="6" name="Rectangle 6"/>
          <p:cNvSpPr>
            <a:spLocks noGrp="1" noChangeArrowheads="1"/>
          </p:cNvSpPr>
          <p:nvPr>
            <p:ph type="sldNum" sz="quarter" idx="12"/>
          </p:nvPr>
        </p:nvSpPr>
        <p:spPr>
          <a:xfrm>
            <a:off x="6553200" y="6245225"/>
            <a:ext cx="2133600" cy="476250"/>
          </a:xfrm>
        </p:spPr>
        <p:txBody>
          <a:bodyPr/>
          <a:lstStyle>
            <a:lvl1pPr algn="r">
              <a:defRPr/>
            </a:lvl1pPr>
          </a:lstStyle>
          <a:p>
            <a:pPr>
              <a:defRPr/>
            </a:pPr>
            <a:fld id="{B0E9E1A9-A495-4140-B2DB-DCDEA1BD276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77676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D11489AE-9C5A-4F34-B3AD-7BEC1B0CB6E0}" type="datetime1">
              <a:rPr lang="en-US" smtClean="0"/>
              <a:t>2/3/2017</a:t>
            </a:fld>
            <a:endParaRPr lang="en-CA" dirty="0"/>
          </a:p>
        </p:txBody>
      </p:sp>
      <p:sp>
        <p:nvSpPr>
          <p:cNvPr id="5" name="Rectangle 5"/>
          <p:cNvSpPr>
            <a:spLocks noGrp="1" noChangeArrowheads="1"/>
          </p:cNvSpPr>
          <p:nvPr>
            <p:ph type="ftr" sz="quarter" idx="11"/>
          </p:nvPr>
        </p:nvSpPr>
        <p:spPr>
          <a:ln/>
        </p:spPr>
        <p:txBody>
          <a:bodyPr/>
          <a:lstStyle>
            <a:lvl1pPr>
              <a:defRPr/>
            </a:lvl1pPr>
          </a:lstStyle>
          <a:p>
            <a:pPr>
              <a:defRPr/>
            </a:pPr>
            <a:r>
              <a:rPr lang="en-CA" dirty="0"/>
              <a:t>Confidential </a:t>
            </a:r>
          </a:p>
        </p:txBody>
      </p:sp>
      <p:sp>
        <p:nvSpPr>
          <p:cNvPr id="6" name="Rectangle 6"/>
          <p:cNvSpPr>
            <a:spLocks noGrp="1" noChangeArrowheads="1"/>
          </p:cNvSpPr>
          <p:nvPr>
            <p:ph type="sldNum" sz="quarter" idx="12"/>
          </p:nvPr>
        </p:nvSpPr>
        <p:spPr>
          <a:ln/>
        </p:spPr>
        <p:txBody>
          <a:bodyPr/>
          <a:lstStyle>
            <a:lvl1pPr>
              <a:defRPr/>
            </a:lvl1pPr>
          </a:lstStyle>
          <a:p>
            <a:pPr>
              <a:defRPr/>
            </a:pPr>
            <a:fld id="{CA0BE4A8-D90A-455D-BF41-B7FEC851698A}" type="slidenum">
              <a:rPr lang="en-US"/>
              <a:pPr>
                <a:defRPr/>
              </a:pPr>
              <a:t>‹#›</a:t>
            </a:fld>
            <a:endParaRPr lang="en-US" dirty="0"/>
          </a:p>
        </p:txBody>
      </p:sp>
    </p:spTree>
    <p:extLst>
      <p:ext uri="{BB962C8B-B14F-4D97-AF65-F5344CB8AC3E}">
        <p14:creationId xmlns:p14="http://schemas.microsoft.com/office/powerpoint/2010/main" val="980878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3989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3989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fld id="{2A1B51B0-7EC2-4BB1-BC3C-1E6C05BD8D6D}" type="datetime1">
              <a:rPr lang="en-US" smtClean="0"/>
              <a:t>2/3/2017</a:t>
            </a:fld>
            <a:endParaRPr lang="en-CA" dirty="0"/>
          </a:p>
        </p:txBody>
      </p:sp>
      <p:sp>
        <p:nvSpPr>
          <p:cNvPr id="6" name="Rectangle 5"/>
          <p:cNvSpPr>
            <a:spLocks noGrp="1" noChangeArrowheads="1"/>
          </p:cNvSpPr>
          <p:nvPr>
            <p:ph type="ftr" sz="quarter" idx="11"/>
          </p:nvPr>
        </p:nvSpPr>
        <p:spPr>
          <a:ln/>
        </p:spPr>
        <p:txBody>
          <a:bodyPr/>
          <a:lstStyle>
            <a:lvl1pPr>
              <a:defRPr/>
            </a:lvl1pPr>
          </a:lstStyle>
          <a:p>
            <a:pPr>
              <a:defRPr/>
            </a:pPr>
            <a:r>
              <a:rPr lang="en-CA" dirty="0"/>
              <a:t>Confidential </a:t>
            </a:r>
          </a:p>
        </p:txBody>
      </p:sp>
      <p:sp>
        <p:nvSpPr>
          <p:cNvPr id="7" name="Rectangle 6"/>
          <p:cNvSpPr>
            <a:spLocks noGrp="1" noChangeArrowheads="1"/>
          </p:cNvSpPr>
          <p:nvPr>
            <p:ph type="sldNum" sz="quarter" idx="12"/>
          </p:nvPr>
        </p:nvSpPr>
        <p:spPr>
          <a:ln/>
        </p:spPr>
        <p:txBody>
          <a:bodyPr/>
          <a:lstStyle>
            <a:lvl1pPr>
              <a:defRPr/>
            </a:lvl1pPr>
          </a:lstStyle>
          <a:p>
            <a:pPr>
              <a:defRPr/>
            </a:pPr>
            <a:fld id="{7D38B4BD-93BD-4030-AF2D-45E9EF5A9B7D}" type="slidenum">
              <a:rPr lang="en-US"/>
              <a:pPr>
                <a:defRPr/>
              </a:pPr>
              <a:t>‹#›</a:t>
            </a:fld>
            <a:endParaRPr lang="en-US" dirty="0"/>
          </a:p>
        </p:txBody>
      </p:sp>
    </p:spTree>
    <p:extLst>
      <p:ext uri="{BB962C8B-B14F-4D97-AF65-F5344CB8AC3E}">
        <p14:creationId xmlns:p14="http://schemas.microsoft.com/office/powerpoint/2010/main" val="2104035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fld id="{8321A2FA-C01B-4F93-A2D4-D5E7B41DC707}" type="datetime1">
              <a:rPr lang="en-US" smtClean="0"/>
              <a:t>2/3/2017</a:t>
            </a:fld>
            <a:endParaRPr lang="en-CA" dirty="0"/>
          </a:p>
        </p:txBody>
      </p:sp>
      <p:sp>
        <p:nvSpPr>
          <p:cNvPr id="8" name="Rectangle 5"/>
          <p:cNvSpPr>
            <a:spLocks noGrp="1" noChangeArrowheads="1"/>
          </p:cNvSpPr>
          <p:nvPr>
            <p:ph type="ftr" sz="quarter" idx="11"/>
          </p:nvPr>
        </p:nvSpPr>
        <p:spPr>
          <a:ln/>
        </p:spPr>
        <p:txBody>
          <a:bodyPr/>
          <a:lstStyle>
            <a:lvl1pPr>
              <a:defRPr/>
            </a:lvl1pPr>
          </a:lstStyle>
          <a:p>
            <a:pPr>
              <a:defRPr/>
            </a:pPr>
            <a:r>
              <a:rPr lang="en-CA" dirty="0"/>
              <a:t>Confidential </a:t>
            </a:r>
          </a:p>
        </p:txBody>
      </p:sp>
      <p:sp>
        <p:nvSpPr>
          <p:cNvPr id="9" name="Rectangle 6"/>
          <p:cNvSpPr>
            <a:spLocks noGrp="1" noChangeArrowheads="1"/>
          </p:cNvSpPr>
          <p:nvPr>
            <p:ph type="sldNum" sz="quarter" idx="12"/>
          </p:nvPr>
        </p:nvSpPr>
        <p:spPr>
          <a:ln/>
        </p:spPr>
        <p:txBody>
          <a:bodyPr/>
          <a:lstStyle>
            <a:lvl1pPr>
              <a:defRPr/>
            </a:lvl1pPr>
          </a:lstStyle>
          <a:p>
            <a:pPr>
              <a:defRPr/>
            </a:pPr>
            <a:fld id="{DF1D6AD7-8039-4EC7-B704-B7A20A57610F}" type="slidenum">
              <a:rPr lang="en-US"/>
              <a:pPr>
                <a:defRPr/>
              </a:pPr>
              <a:t>‹#›</a:t>
            </a:fld>
            <a:endParaRPr lang="en-US" dirty="0"/>
          </a:p>
        </p:txBody>
      </p:sp>
    </p:spTree>
    <p:extLst>
      <p:ext uri="{BB962C8B-B14F-4D97-AF65-F5344CB8AC3E}">
        <p14:creationId xmlns:p14="http://schemas.microsoft.com/office/powerpoint/2010/main" val="14774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fld id="{13404E90-E316-4D6B-B89B-BBE4AF799AD6}" type="datetime1">
              <a:rPr lang="en-US" smtClean="0"/>
              <a:t>2/3/2017</a:t>
            </a:fld>
            <a:endParaRPr lang="en-CA" dirty="0"/>
          </a:p>
        </p:txBody>
      </p:sp>
      <p:sp>
        <p:nvSpPr>
          <p:cNvPr id="4" name="Rectangle 5"/>
          <p:cNvSpPr>
            <a:spLocks noGrp="1" noChangeArrowheads="1"/>
          </p:cNvSpPr>
          <p:nvPr>
            <p:ph type="ftr" sz="quarter" idx="11"/>
          </p:nvPr>
        </p:nvSpPr>
        <p:spPr>
          <a:ln/>
        </p:spPr>
        <p:txBody>
          <a:bodyPr/>
          <a:lstStyle>
            <a:lvl1pPr>
              <a:defRPr/>
            </a:lvl1pPr>
          </a:lstStyle>
          <a:p>
            <a:pPr>
              <a:defRPr/>
            </a:pPr>
            <a:r>
              <a:rPr lang="en-CA" dirty="0"/>
              <a:t>Confidential </a:t>
            </a:r>
          </a:p>
        </p:txBody>
      </p:sp>
      <p:sp>
        <p:nvSpPr>
          <p:cNvPr id="5" name="Rectangle 6"/>
          <p:cNvSpPr>
            <a:spLocks noGrp="1" noChangeArrowheads="1"/>
          </p:cNvSpPr>
          <p:nvPr>
            <p:ph type="sldNum" sz="quarter" idx="12"/>
          </p:nvPr>
        </p:nvSpPr>
        <p:spPr>
          <a:ln/>
        </p:spPr>
        <p:txBody>
          <a:bodyPr/>
          <a:lstStyle>
            <a:lvl1pPr>
              <a:defRPr/>
            </a:lvl1pPr>
          </a:lstStyle>
          <a:p>
            <a:pPr>
              <a:defRPr/>
            </a:pPr>
            <a:fld id="{DAC1E252-76DB-49E4-AA88-A6CD412D95FF}" type="slidenum">
              <a:rPr lang="en-US"/>
              <a:pPr>
                <a:defRPr/>
              </a:pPr>
              <a:t>‹#›</a:t>
            </a:fld>
            <a:endParaRPr lang="en-US" dirty="0"/>
          </a:p>
        </p:txBody>
      </p:sp>
    </p:spTree>
    <p:extLst>
      <p:ext uri="{BB962C8B-B14F-4D97-AF65-F5344CB8AC3E}">
        <p14:creationId xmlns:p14="http://schemas.microsoft.com/office/powerpoint/2010/main" val="3024288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759AABF-13C7-4224-9621-8EE373AF8E02}" type="datetime1">
              <a:rPr lang="en-US" smtClean="0"/>
              <a:t>2/3/2017</a:t>
            </a:fld>
            <a:endParaRPr lang="en-CA" dirty="0"/>
          </a:p>
        </p:txBody>
      </p:sp>
      <p:sp>
        <p:nvSpPr>
          <p:cNvPr id="3" name="Rectangle 5"/>
          <p:cNvSpPr>
            <a:spLocks noGrp="1" noChangeArrowheads="1"/>
          </p:cNvSpPr>
          <p:nvPr>
            <p:ph type="ftr" sz="quarter" idx="11"/>
          </p:nvPr>
        </p:nvSpPr>
        <p:spPr>
          <a:ln/>
        </p:spPr>
        <p:txBody>
          <a:bodyPr/>
          <a:lstStyle>
            <a:lvl1pPr>
              <a:defRPr/>
            </a:lvl1pPr>
          </a:lstStyle>
          <a:p>
            <a:pPr>
              <a:defRPr/>
            </a:pPr>
            <a:r>
              <a:rPr lang="en-CA" dirty="0"/>
              <a:t>Confidential </a:t>
            </a:r>
          </a:p>
        </p:txBody>
      </p:sp>
      <p:sp>
        <p:nvSpPr>
          <p:cNvPr id="4" name="Rectangle 6"/>
          <p:cNvSpPr>
            <a:spLocks noGrp="1" noChangeArrowheads="1"/>
          </p:cNvSpPr>
          <p:nvPr>
            <p:ph type="sldNum" sz="quarter" idx="12"/>
          </p:nvPr>
        </p:nvSpPr>
        <p:spPr>
          <a:ln/>
        </p:spPr>
        <p:txBody>
          <a:bodyPr/>
          <a:lstStyle>
            <a:lvl1pPr>
              <a:defRPr/>
            </a:lvl1pPr>
          </a:lstStyle>
          <a:p>
            <a:pPr>
              <a:defRPr/>
            </a:pPr>
            <a:fld id="{B78D50D5-5AE2-4A94-A297-245E18549F56}" type="slidenum">
              <a:rPr lang="en-US"/>
              <a:pPr>
                <a:defRPr/>
              </a:pPr>
              <a:t>‹#›</a:t>
            </a:fld>
            <a:endParaRPr lang="en-US" dirty="0"/>
          </a:p>
        </p:txBody>
      </p:sp>
    </p:spTree>
    <p:extLst>
      <p:ext uri="{BB962C8B-B14F-4D97-AF65-F5344CB8AC3E}">
        <p14:creationId xmlns:p14="http://schemas.microsoft.com/office/powerpoint/2010/main" val="808814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CF03741-4CAF-4CAF-AD03-3119A1E5C2DE}" type="datetime1">
              <a:rPr lang="en-US" smtClean="0"/>
              <a:t>2/3/2017</a:t>
            </a:fld>
            <a:endParaRPr lang="en-CA" dirty="0"/>
          </a:p>
        </p:txBody>
      </p:sp>
      <p:sp>
        <p:nvSpPr>
          <p:cNvPr id="6" name="Rectangle 5"/>
          <p:cNvSpPr>
            <a:spLocks noGrp="1" noChangeArrowheads="1"/>
          </p:cNvSpPr>
          <p:nvPr>
            <p:ph type="ftr" sz="quarter" idx="11"/>
          </p:nvPr>
        </p:nvSpPr>
        <p:spPr>
          <a:ln/>
        </p:spPr>
        <p:txBody>
          <a:bodyPr/>
          <a:lstStyle>
            <a:lvl1pPr>
              <a:defRPr/>
            </a:lvl1pPr>
          </a:lstStyle>
          <a:p>
            <a:pPr>
              <a:defRPr/>
            </a:pPr>
            <a:r>
              <a:rPr lang="en-CA" dirty="0"/>
              <a:t>Confidential </a:t>
            </a:r>
          </a:p>
        </p:txBody>
      </p:sp>
      <p:sp>
        <p:nvSpPr>
          <p:cNvPr id="7" name="Rectangle 6"/>
          <p:cNvSpPr>
            <a:spLocks noGrp="1" noChangeArrowheads="1"/>
          </p:cNvSpPr>
          <p:nvPr>
            <p:ph type="sldNum" sz="quarter" idx="12"/>
          </p:nvPr>
        </p:nvSpPr>
        <p:spPr>
          <a:ln/>
        </p:spPr>
        <p:txBody>
          <a:bodyPr/>
          <a:lstStyle>
            <a:lvl1pPr>
              <a:defRPr/>
            </a:lvl1pPr>
          </a:lstStyle>
          <a:p>
            <a:pPr>
              <a:defRPr/>
            </a:pPr>
            <a:fld id="{75B6E66A-5788-417B-8524-9539F2B8E0F4}" type="slidenum">
              <a:rPr lang="en-US"/>
              <a:pPr>
                <a:defRPr/>
              </a:pPr>
              <a:t>‹#›</a:t>
            </a:fld>
            <a:endParaRPr lang="en-US" dirty="0"/>
          </a:p>
        </p:txBody>
      </p:sp>
    </p:spTree>
    <p:extLst>
      <p:ext uri="{BB962C8B-B14F-4D97-AF65-F5344CB8AC3E}">
        <p14:creationId xmlns:p14="http://schemas.microsoft.com/office/powerpoint/2010/main" val="1629738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2519696-6FA8-44D2-B235-6B9A349C1784}" type="datetime1">
              <a:rPr lang="en-US" smtClean="0"/>
              <a:t>2/3/2017</a:t>
            </a:fld>
            <a:endParaRPr lang="en-CA" dirty="0"/>
          </a:p>
        </p:txBody>
      </p:sp>
      <p:sp>
        <p:nvSpPr>
          <p:cNvPr id="6" name="Rectangle 5"/>
          <p:cNvSpPr>
            <a:spLocks noGrp="1" noChangeArrowheads="1"/>
          </p:cNvSpPr>
          <p:nvPr>
            <p:ph type="ftr" sz="quarter" idx="11"/>
          </p:nvPr>
        </p:nvSpPr>
        <p:spPr>
          <a:ln/>
        </p:spPr>
        <p:txBody>
          <a:bodyPr/>
          <a:lstStyle>
            <a:lvl1pPr>
              <a:defRPr/>
            </a:lvl1pPr>
          </a:lstStyle>
          <a:p>
            <a:pPr>
              <a:defRPr/>
            </a:pPr>
            <a:r>
              <a:rPr lang="en-CA" dirty="0"/>
              <a:t>Confidential </a:t>
            </a:r>
          </a:p>
        </p:txBody>
      </p:sp>
      <p:sp>
        <p:nvSpPr>
          <p:cNvPr id="7" name="Rectangle 6"/>
          <p:cNvSpPr>
            <a:spLocks noGrp="1" noChangeArrowheads="1"/>
          </p:cNvSpPr>
          <p:nvPr>
            <p:ph type="sldNum" sz="quarter" idx="12"/>
          </p:nvPr>
        </p:nvSpPr>
        <p:spPr>
          <a:ln/>
        </p:spPr>
        <p:txBody>
          <a:bodyPr/>
          <a:lstStyle>
            <a:lvl1pPr>
              <a:defRPr/>
            </a:lvl1pPr>
          </a:lstStyle>
          <a:p>
            <a:pPr>
              <a:defRPr/>
            </a:pPr>
            <a:fld id="{3843FE62-932C-4F0E-A77C-947F2FBCA2E5}" type="slidenum">
              <a:rPr lang="en-US"/>
              <a:pPr>
                <a:defRPr/>
              </a:pPr>
              <a:t>‹#›</a:t>
            </a:fld>
            <a:endParaRPr lang="en-US" dirty="0"/>
          </a:p>
        </p:txBody>
      </p:sp>
    </p:spTree>
    <p:extLst>
      <p:ext uri="{BB962C8B-B14F-4D97-AF65-F5344CB8AC3E}">
        <p14:creationId xmlns:p14="http://schemas.microsoft.com/office/powerpoint/2010/main" val="1531547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5548313"/>
            <a:ext cx="9144000" cy="1120775"/>
            <a:chOff x="0" y="3614"/>
            <a:chExt cx="5760" cy="706"/>
          </a:xfrm>
        </p:grpSpPr>
        <p:pic>
          <p:nvPicPr>
            <p:cNvPr id="3080" name="Picture 11" descr="ON_gov_green_ppt"/>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1474" y="3614"/>
              <a:ext cx="4286" cy="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11" descr="ON_gov_green_ppt"/>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0" y="3614"/>
              <a:ext cx="2381" cy="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5" name="Rectangle 2"/>
          <p:cNvSpPr>
            <a:spLocks noGrp="1" noChangeArrowheads="1"/>
          </p:cNvSpPr>
          <p:nvPr>
            <p:ph type="title"/>
          </p:nvPr>
        </p:nvSpPr>
        <p:spPr bwMode="auto">
          <a:xfrm>
            <a:off x="457200" y="274638"/>
            <a:ext cx="8229600" cy="1143000"/>
          </a:xfrm>
          <a:prstGeom prst="rect">
            <a:avLst/>
          </a:prstGeom>
          <a:noFill/>
          <a:ln w="12700" cap="rnd">
            <a:solidFill>
              <a:schemeClr val="folHlink"/>
            </a:solidFill>
            <a:prstDash val="sys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6" name="Rectangle 3"/>
          <p:cNvSpPr>
            <a:spLocks noGrp="1" noChangeArrowheads="1"/>
          </p:cNvSpPr>
          <p:nvPr>
            <p:ph type="body" idx="1"/>
          </p:nvPr>
        </p:nvSpPr>
        <p:spPr bwMode="auto">
          <a:xfrm>
            <a:off x="457200" y="1600200"/>
            <a:ext cx="8229600" cy="398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183515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ea typeface="ＭＳ Ｐゴシック" charset="-128"/>
              </a:defRPr>
            </a:lvl1pPr>
          </a:lstStyle>
          <a:p>
            <a:pPr>
              <a:defRPr/>
            </a:pPr>
            <a:fld id="{58ACEA16-D4E7-4267-B1AE-85CE1D0F12CA}" type="datetime1">
              <a:rPr lang="en-US" smtClean="0"/>
              <a:t>2/3/2017</a:t>
            </a:fld>
            <a:endParaRPr lang="en-CA" dirty="0"/>
          </a:p>
        </p:txBody>
      </p:sp>
      <p:sp>
        <p:nvSpPr>
          <p:cNvPr id="1029" name="Rectangle 5"/>
          <p:cNvSpPr>
            <a:spLocks noGrp="1" noChangeArrowheads="1"/>
          </p:cNvSpPr>
          <p:nvPr>
            <p:ph type="ftr" sz="quarter" idx="3"/>
          </p:nvPr>
        </p:nvSpPr>
        <p:spPr bwMode="auto">
          <a:xfrm>
            <a:off x="2700338" y="638175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ea typeface="ＭＳ Ｐゴシック" charset="-128"/>
              </a:defRPr>
            </a:lvl1pPr>
          </a:lstStyle>
          <a:p>
            <a:pPr>
              <a:defRPr/>
            </a:pPr>
            <a:r>
              <a:rPr lang="en-CA" dirty="0"/>
              <a:t>Confidential </a:t>
            </a:r>
          </a:p>
        </p:txBody>
      </p:sp>
      <p:sp>
        <p:nvSpPr>
          <p:cNvPr id="1030" name="Rectangle 6"/>
          <p:cNvSpPr>
            <a:spLocks noGrp="1" noChangeArrowheads="1"/>
          </p:cNvSpPr>
          <p:nvPr>
            <p:ph type="sldNum" sz="quarter" idx="4"/>
          </p:nvPr>
        </p:nvSpPr>
        <p:spPr bwMode="auto">
          <a:xfrm>
            <a:off x="107950" y="6408738"/>
            <a:ext cx="8985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ea typeface="ＭＳ Ｐゴシック" charset="-128"/>
              </a:defRPr>
            </a:lvl1pPr>
          </a:lstStyle>
          <a:p>
            <a:pPr>
              <a:defRPr/>
            </a:pPr>
            <a:fld id="{F300C0EF-85A9-40F9-B0C4-6DCDBAA2FBA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321" r:id="rId1"/>
    <p:sldLayoutId id="2147484297" r:id="rId2"/>
    <p:sldLayoutId id="2147484298" r:id="rId3"/>
    <p:sldLayoutId id="2147484299" r:id="rId4"/>
    <p:sldLayoutId id="2147484300" r:id="rId5"/>
    <p:sldLayoutId id="2147484301" r:id="rId6"/>
    <p:sldLayoutId id="2147484302" r:id="rId7"/>
    <p:sldLayoutId id="2147484303" r:id="rId8"/>
    <p:sldLayoutId id="2147484304" r:id="rId9"/>
    <p:sldLayoutId id="2147484305" r:id="rId10"/>
    <p:sldLayoutId id="2147484306" r:id="rId11"/>
    <p:sldLayoutId id="2147484307" r:id="rId12"/>
    <p:sldLayoutId id="2147484308" r:id="rId13"/>
  </p:sldLayoutIdLst>
  <p:hf hdr="0" ftr="0" dt="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Helvetica Light" pitchFamily="34" charset="0"/>
          <a:ea typeface="ＭＳ Ｐゴシック" charset="-128"/>
        </a:defRPr>
      </a:lvl2pPr>
      <a:lvl3pPr algn="ctr" rtl="0" eaLnBrk="0" fontAlgn="base" hangingPunct="0">
        <a:spcBef>
          <a:spcPct val="0"/>
        </a:spcBef>
        <a:spcAft>
          <a:spcPct val="0"/>
        </a:spcAft>
        <a:defRPr sz="3200" b="1">
          <a:solidFill>
            <a:schemeClr val="tx2"/>
          </a:solidFill>
          <a:latin typeface="Helvetica Light" pitchFamily="34" charset="0"/>
          <a:ea typeface="ＭＳ Ｐゴシック" charset="-128"/>
        </a:defRPr>
      </a:lvl3pPr>
      <a:lvl4pPr algn="ctr" rtl="0" eaLnBrk="0" fontAlgn="base" hangingPunct="0">
        <a:spcBef>
          <a:spcPct val="0"/>
        </a:spcBef>
        <a:spcAft>
          <a:spcPct val="0"/>
        </a:spcAft>
        <a:defRPr sz="3200" b="1">
          <a:solidFill>
            <a:schemeClr val="tx2"/>
          </a:solidFill>
          <a:latin typeface="Helvetica Light" pitchFamily="34" charset="0"/>
          <a:ea typeface="ＭＳ Ｐゴシック" charset="-128"/>
        </a:defRPr>
      </a:lvl4pPr>
      <a:lvl5pPr algn="ctr" rtl="0" eaLnBrk="0" fontAlgn="base" hangingPunct="0">
        <a:spcBef>
          <a:spcPct val="0"/>
        </a:spcBef>
        <a:spcAft>
          <a:spcPct val="0"/>
        </a:spcAft>
        <a:defRPr sz="3200" b="1">
          <a:solidFill>
            <a:schemeClr val="tx2"/>
          </a:solidFill>
          <a:latin typeface="Helvetica Light" pitchFamily="34" charset="0"/>
          <a:ea typeface="ＭＳ Ｐゴシック" charset="-128"/>
        </a:defRPr>
      </a:lvl5pPr>
      <a:lvl6pPr marL="457200" algn="ctr" rtl="0" eaLnBrk="0" fontAlgn="base" hangingPunct="0">
        <a:spcBef>
          <a:spcPct val="0"/>
        </a:spcBef>
        <a:spcAft>
          <a:spcPct val="0"/>
        </a:spcAft>
        <a:defRPr sz="3200" b="1">
          <a:solidFill>
            <a:schemeClr val="tx2"/>
          </a:solidFill>
          <a:latin typeface="Helvetica Light" pitchFamily="34" charset="0"/>
          <a:ea typeface="ＭＳ Ｐゴシック" charset="-128"/>
        </a:defRPr>
      </a:lvl6pPr>
      <a:lvl7pPr marL="914400" algn="ctr" rtl="0" eaLnBrk="0" fontAlgn="base" hangingPunct="0">
        <a:spcBef>
          <a:spcPct val="0"/>
        </a:spcBef>
        <a:spcAft>
          <a:spcPct val="0"/>
        </a:spcAft>
        <a:defRPr sz="3200" b="1">
          <a:solidFill>
            <a:schemeClr val="tx2"/>
          </a:solidFill>
          <a:latin typeface="Helvetica Light" pitchFamily="34" charset="0"/>
          <a:ea typeface="ＭＳ Ｐゴシック" charset="-128"/>
        </a:defRPr>
      </a:lvl7pPr>
      <a:lvl8pPr marL="1371600" algn="ctr" rtl="0" eaLnBrk="0" fontAlgn="base" hangingPunct="0">
        <a:spcBef>
          <a:spcPct val="0"/>
        </a:spcBef>
        <a:spcAft>
          <a:spcPct val="0"/>
        </a:spcAft>
        <a:defRPr sz="3200" b="1">
          <a:solidFill>
            <a:schemeClr val="tx2"/>
          </a:solidFill>
          <a:latin typeface="Helvetica Light" pitchFamily="34" charset="0"/>
          <a:ea typeface="ＭＳ Ｐゴシック" charset="-128"/>
        </a:defRPr>
      </a:lvl8pPr>
      <a:lvl9pPr marL="1828800" algn="ctr" rtl="0" eaLnBrk="0" fontAlgn="base" hangingPunct="0">
        <a:spcBef>
          <a:spcPct val="0"/>
        </a:spcBef>
        <a:spcAft>
          <a:spcPct val="0"/>
        </a:spcAft>
        <a:defRPr sz="3200" b="1">
          <a:solidFill>
            <a:schemeClr val="tx2"/>
          </a:solidFill>
          <a:latin typeface="Helvetica Light" pitchFamily="34" charset="0"/>
          <a:ea typeface="ＭＳ Ｐゴシック" charset="-128"/>
        </a:defRPr>
      </a:lvl9pPr>
    </p:titleStyle>
    <p:bodyStyle>
      <a:lvl1pPr marL="341313" indent="-342900" algn="l" rtl="0" eaLnBrk="0" fontAlgn="base" hangingPunct="0">
        <a:spcBef>
          <a:spcPct val="20000"/>
        </a:spcBef>
        <a:spcAft>
          <a:spcPct val="0"/>
        </a:spcAft>
        <a:buSzPct val="75000"/>
        <a:defRPr sz="3200">
          <a:solidFill>
            <a:schemeClr val="tx1"/>
          </a:solidFill>
          <a:latin typeface="+mn-lt"/>
          <a:ea typeface="+mn-ea"/>
          <a:cs typeface="+mn-cs"/>
        </a:defRPr>
      </a:lvl1pPr>
      <a:lvl2pPr marL="741363" indent="-285750" algn="l" rtl="0" eaLnBrk="0" fontAlgn="base" hangingPunct="0">
        <a:spcBef>
          <a:spcPct val="20000"/>
        </a:spcBef>
        <a:spcAft>
          <a:spcPct val="0"/>
        </a:spcAft>
        <a:buSzPct val="75000"/>
        <a:buChar char="•"/>
        <a:defRPr sz="2400">
          <a:solidFill>
            <a:schemeClr val="tx1"/>
          </a:solidFill>
          <a:latin typeface="+mn-lt"/>
          <a:ea typeface="+mn-ea"/>
        </a:defRPr>
      </a:lvl2pPr>
      <a:lvl3pPr marL="1141413" indent="-228600" algn="l" rtl="0" eaLnBrk="0" fontAlgn="base" hangingPunct="0">
        <a:spcBef>
          <a:spcPct val="20000"/>
        </a:spcBef>
        <a:spcAft>
          <a:spcPct val="0"/>
        </a:spcAft>
        <a:buSzPct val="75000"/>
        <a:buFont typeface="Arial" pitchFamily="34" charset="0"/>
        <a:buChar char="–"/>
        <a:defRPr sz="2000">
          <a:solidFill>
            <a:schemeClr val="tx1"/>
          </a:solidFill>
          <a:latin typeface="+mn-lt"/>
          <a:ea typeface="+mn-ea"/>
        </a:defRPr>
      </a:lvl3pPr>
      <a:lvl4pPr marL="1598613" indent="-228600" algn="l" rtl="0" eaLnBrk="0" fontAlgn="base" hangingPunct="0">
        <a:spcBef>
          <a:spcPct val="20000"/>
        </a:spcBef>
        <a:spcAft>
          <a:spcPct val="0"/>
        </a:spcAft>
        <a:buSzPct val="75000"/>
        <a:buChar char="o"/>
        <a:defRPr sz="1600">
          <a:solidFill>
            <a:schemeClr val="tx1"/>
          </a:solidFill>
          <a:latin typeface="+mn-lt"/>
          <a:ea typeface="+mn-ea"/>
        </a:defRPr>
      </a:lvl4pPr>
      <a:lvl5pPr marL="2055813" indent="-228600" algn="l" rtl="0" eaLnBrk="0" fontAlgn="base" hangingPunct="0">
        <a:spcBef>
          <a:spcPct val="20000"/>
        </a:spcBef>
        <a:spcAft>
          <a:spcPct val="0"/>
        </a:spcAft>
        <a:buChar char="»"/>
        <a:defRPr sz="1200">
          <a:solidFill>
            <a:schemeClr val="tx1"/>
          </a:solidFill>
          <a:latin typeface="+mn-lt"/>
          <a:ea typeface="+mn-ea"/>
        </a:defRPr>
      </a:lvl5pPr>
      <a:lvl6pPr marL="2514600" indent="-228600" algn="l" rtl="0" eaLnBrk="0" fontAlgn="base" hangingPunct="0">
        <a:spcBef>
          <a:spcPct val="20000"/>
        </a:spcBef>
        <a:spcAft>
          <a:spcPct val="0"/>
        </a:spcAft>
        <a:buChar char="»"/>
        <a:defRPr sz="1200">
          <a:solidFill>
            <a:schemeClr val="tx1"/>
          </a:solidFill>
          <a:latin typeface="+mn-lt"/>
          <a:ea typeface="+mn-ea"/>
        </a:defRPr>
      </a:lvl6pPr>
      <a:lvl7pPr marL="2971800" indent="-228600" algn="l" rtl="0" eaLnBrk="0" fontAlgn="base" hangingPunct="0">
        <a:spcBef>
          <a:spcPct val="20000"/>
        </a:spcBef>
        <a:spcAft>
          <a:spcPct val="0"/>
        </a:spcAft>
        <a:buChar char="»"/>
        <a:defRPr sz="1200">
          <a:solidFill>
            <a:schemeClr val="tx1"/>
          </a:solidFill>
          <a:latin typeface="+mn-lt"/>
          <a:ea typeface="+mn-ea"/>
        </a:defRPr>
      </a:lvl7pPr>
      <a:lvl8pPr marL="3429000" indent="-228600" algn="l" rtl="0" eaLnBrk="0" fontAlgn="base" hangingPunct="0">
        <a:spcBef>
          <a:spcPct val="20000"/>
        </a:spcBef>
        <a:spcAft>
          <a:spcPct val="0"/>
        </a:spcAft>
        <a:buChar char="»"/>
        <a:defRPr sz="1200">
          <a:solidFill>
            <a:schemeClr val="tx1"/>
          </a:solidFill>
          <a:latin typeface="+mn-lt"/>
          <a:ea typeface="+mn-ea"/>
        </a:defRPr>
      </a:lvl8pPr>
      <a:lvl9pPr marL="3886200" indent="-228600" algn="l" rtl="0" eaLnBrk="0" fontAlgn="base" hangingPunct="0">
        <a:spcBef>
          <a:spcPct val="20000"/>
        </a:spcBef>
        <a:spcAft>
          <a:spcPct val="0"/>
        </a:spcAft>
        <a:buChar char="»"/>
        <a:defRPr sz="1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C9C2EC4A-BC7F-4F7B-910B-AC26D3F79E17}" type="datetimeFigureOut">
              <a:rPr lang="en-CA" smtClean="0">
                <a:solidFill>
                  <a:prstClr val="black">
                    <a:tint val="75000"/>
                  </a:prstClr>
                </a:solidFill>
                <a:latin typeface="Calibri"/>
                <a:ea typeface="+mn-ea"/>
              </a:rPr>
              <a:pPr eaLnBrk="1" fontAlgn="auto" hangingPunct="1">
                <a:spcBef>
                  <a:spcPts val="0"/>
                </a:spcBef>
                <a:spcAft>
                  <a:spcPts val="0"/>
                </a:spcAft>
              </a:pPr>
              <a:t>02/03/2017</a:t>
            </a:fld>
            <a:endParaRPr lang="en-CA" dirty="0">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CA" dirty="0">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792F863B-977F-4260-90D8-5D6DDCA6C393}" type="slidenum">
              <a:rPr lang="en-CA" smtClean="0">
                <a:solidFill>
                  <a:prstClr val="black">
                    <a:tint val="75000"/>
                  </a:prstClr>
                </a:solidFill>
                <a:latin typeface="Calibri"/>
                <a:ea typeface="+mn-ea"/>
              </a:rPr>
              <a:pPr eaLnBrk="1" fontAlgn="auto" hangingPunct="1">
                <a:spcBef>
                  <a:spcPts val="0"/>
                </a:spcBef>
                <a:spcAft>
                  <a:spcPts val="0"/>
                </a:spcAft>
              </a:pPr>
              <a:t>‹#›</a:t>
            </a:fld>
            <a:endParaRPr lang="en-CA" dirty="0">
              <a:solidFill>
                <a:prstClr val="black">
                  <a:tint val="75000"/>
                </a:prstClr>
              </a:solidFill>
              <a:latin typeface="Calibri"/>
              <a:ea typeface="+mn-ea"/>
            </a:endParaRPr>
          </a:p>
        </p:txBody>
      </p:sp>
    </p:spTree>
    <p:extLst>
      <p:ext uri="{BB962C8B-B14F-4D97-AF65-F5344CB8AC3E}">
        <p14:creationId xmlns:p14="http://schemas.microsoft.com/office/powerpoint/2010/main" val="1765614076"/>
      </p:ext>
    </p:extLst>
  </p:cSld>
  <p:clrMap bg1="lt1" tx1="dk1" bg2="lt2" tx2="dk2" accent1="accent1" accent2="accent2" accent3="accent3" accent4="accent4" accent5="accent5" accent6="accent6" hlink="hlink" folHlink="folHlink"/>
  <p:sldLayoutIdLst>
    <p:sldLayoutId id="2147484325" r:id="rId1"/>
    <p:sldLayoutId id="2147484326" r:id="rId2"/>
    <p:sldLayoutId id="2147484327" r:id="rId3"/>
    <p:sldLayoutId id="2147484328" r:id="rId4"/>
    <p:sldLayoutId id="2147484329" r:id="rId5"/>
    <p:sldLayoutId id="2147484330" r:id="rId6"/>
    <p:sldLayoutId id="2147484331" r:id="rId7"/>
    <p:sldLayoutId id="2147484332" r:id="rId8"/>
    <p:sldLayoutId id="2147484333" r:id="rId9"/>
    <p:sldLayoutId id="2147484334" r:id="rId10"/>
    <p:sldLayoutId id="2147484335" r:id="rId11"/>
    <p:sldLayoutId id="214748433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forestinvasives.ca/" TargetMode="External"/><Relationship Id="rId3" Type="http://schemas.openxmlformats.org/officeDocument/2006/relationships/image" Target="../media/image12.jpeg"/><Relationship Id="rId7" Type="http://schemas.openxmlformats.org/officeDocument/2006/relationships/hyperlink" Target="http://www.ontarioinvasiveplants.ca/" TargetMode="Externa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10" Type="http://schemas.openxmlformats.org/officeDocument/2006/relationships/hyperlink" Target="http://www.eddmaps.org/ontario/" TargetMode="External"/><Relationship Id="rId4" Type="http://schemas.openxmlformats.org/officeDocument/2006/relationships/image" Target="../media/image13.jpeg"/><Relationship Id="rId9" Type="http://schemas.openxmlformats.org/officeDocument/2006/relationships/hyperlink" Target="http://www.invadingspecies.com/"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gif"/><Relationship Id="rId4" Type="http://schemas.openxmlformats.org/officeDocument/2006/relationships/image" Target="../media/image7.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818059" y="4173463"/>
            <a:ext cx="7560840" cy="2088232"/>
          </a:xfrm>
        </p:spPr>
        <p:txBody>
          <a:bodyPr>
            <a:normAutofit fontScale="85000" lnSpcReduction="20000"/>
          </a:bodyPr>
          <a:lstStyle/>
          <a:p>
            <a:pPr>
              <a:spcBef>
                <a:spcPct val="0"/>
              </a:spcBef>
              <a:buNone/>
            </a:pPr>
            <a:r>
              <a:rPr lang="en-US" altLang="en-US" sz="2400" b="1" dirty="0">
                <a:latin typeface="Arial" panose="020B0604020202020204" pitchFamily="34" charset="0"/>
                <a:cs typeface="Arial" panose="020B0604020202020204" pitchFamily="34" charset="0"/>
              </a:rPr>
              <a:t>Invasive Species Act, </a:t>
            </a:r>
            <a:r>
              <a:rPr lang="en-US" altLang="en-US" sz="2400" b="1" dirty="0" smtClean="0">
                <a:latin typeface="Arial" panose="020B0604020202020204" pitchFamily="34" charset="0"/>
                <a:cs typeface="Arial" panose="020B0604020202020204" pitchFamily="34" charset="0"/>
              </a:rPr>
              <a:t>2015</a:t>
            </a:r>
          </a:p>
          <a:p>
            <a:pPr>
              <a:spcBef>
                <a:spcPct val="0"/>
              </a:spcBef>
              <a:buNone/>
            </a:pPr>
            <a:endParaRPr lang="en-US" altLang="en-US" sz="1800" dirty="0" smtClean="0"/>
          </a:p>
          <a:p>
            <a:pPr>
              <a:buFontTx/>
              <a:buNone/>
            </a:pPr>
            <a:r>
              <a:rPr lang="en-CA" sz="2400" dirty="0"/>
              <a:t>Jeremy Downe</a:t>
            </a:r>
          </a:p>
          <a:p>
            <a:pPr>
              <a:buFontTx/>
              <a:buNone/>
            </a:pPr>
            <a:r>
              <a:rPr lang="en-CA" sz="2400" dirty="0"/>
              <a:t>Invasive Species Program/Policy Advisor</a:t>
            </a:r>
          </a:p>
          <a:p>
            <a:pPr>
              <a:buNone/>
            </a:pPr>
            <a:r>
              <a:rPr lang="en-CA" sz="2400" dirty="0"/>
              <a:t>Ministry of Natural Resources and Forestry</a:t>
            </a:r>
          </a:p>
          <a:p>
            <a:pPr fontAlgn="base">
              <a:spcBef>
                <a:spcPct val="0"/>
              </a:spcBef>
              <a:spcAft>
                <a:spcPct val="0"/>
              </a:spcAft>
              <a:buNone/>
              <a:defRPr/>
            </a:pPr>
            <a:endParaRPr lang="en-CA" sz="2400" dirty="0">
              <a:solidFill>
                <a:srgbClr val="000000"/>
              </a:solidFill>
              <a:ea typeface="ＭＳ Ｐゴシック" pitchFamily="34" charset="-128"/>
            </a:endParaRPr>
          </a:p>
          <a:p>
            <a:pPr>
              <a:spcBef>
                <a:spcPct val="0"/>
              </a:spcBef>
              <a:buNone/>
            </a:pPr>
            <a:r>
              <a:rPr lang="en-CA" sz="2400" smtClean="0">
                <a:solidFill>
                  <a:srgbClr val="000000"/>
                </a:solidFill>
                <a:ea typeface="ＭＳ Ｐゴシック" pitchFamily="34" charset="-128"/>
                <a:cs typeface="Arial" charset="0"/>
              </a:rPr>
              <a:t>February 6</a:t>
            </a:r>
            <a:r>
              <a:rPr lang="en-CA" sz="2400" smtClean="0">
                <a:solidFill>
                  <a:srgbClr val="000000"/>
                </a:solidFill>
                <a:ea typeface="ＭＳ Ｐゴシック" pitchFamily="34" charset="-128"/>
                <a:cs typeface="Arial" charset="0"/>
              </a:rPr>
              <a:t>, </a:t>
            </a:r>
            <a:r>
              <a:rPr lang="en-CA" sz="2400" dirty="0" smtClean="0">
                <a:solidFill>
                  <a:srgbClr val="000000"/>
                </a:solidFill>
                <a:ea typeface="ＭＳ Ｐゴシック" pitchFamily="34" charset="-128"/>
                <a:cs typeface="Arial" charset="0"/>
              </a:rPr>
              <a:t>2017</a:t>
            </a:r>
            <a:endParaRPr lang="en-CA" sz="2400" dirty="0">
              <a:solidFill>
                <a:srgbClr val="000000"/>
              </a:solidFill>
              <a:ea typeface="ＭＳ Ｐゴシック" pitchFamily="34" charset="-128"/>
            </a:endParaRPr>
          </a:p>
          <a:p>
            <a:pPr>
              <a:spcBef>
                <a:spcPct val="0"/>
              </a:spcBef>
              <a:buNone/>
            </a:pPr>
            <a:endParaRPr lang="en-US" sz="1400" i="1" dirty="0" smtClean="0">
              <a:cs typeface="Arial" charset="0"/>
            </a:endParaRPr>
          </a:p>
        </p:txBody>
      </p:sp>
    </p:spTree>
    <p:extLst>
      <p:ext uri="{BB962C8B-B14F-4D97-AF65-F5344CB8AC3E}">
        <p14:creationId xmlns:p14="http://schemas.microsoft.com/office/powerpoint/2010/main" val="38033038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schemeClr val="tx1"/>
                </a:solidFill>
              </a:rPr>
              <a:t>Enabling Early Detection, Rapid Response and </a:t>
            </a:r>
            <a:r>
              <a:rPr lang="en-US" sz="2400" dirty="0" smtClean="0">
                <a:solidFill>
                  <a:schemeClr val="tx1"/>
                </a:solidFill>
              </a:rPr>
              <a:t>Control</a:t>
            </a:r>
            <a:endParaRPr lang="en-CA" sz="2400" dirty="0"/>
          </a:p>
        </p:txBody>
      </p:sp>
      <p:sp>
        <p:nvSpPr>
          <p:cNvPr id="3" name="Content Placeholder 2"/>
          <p:cNvSpPr>
            <a:spLocks noGrp="1"/>
          </p:cNvSpPr>
          <p:nvPr>
            <p:ph idx="1"/>
          </p:nvPr>
        </p:nvSpPr>
        <p:spPr/>
        <p:txBody>
          <a:bodyPr/>
          <a:lstStyle/>
          <a:p>
            <a:pPr lvl="0">
              <a:buFont typeface="Arial" panose="020B0604020202020204" pitchFamily="34" charset="0"/>
              <a:buChar char="•"/>
            </a:pPr>
            <a:r>
              <a:rPr lang="en-CA" sz="1800" dirty="0"/>
              <a:t>The Act provides inspector’s, enforcement officers and the Minister scalable powers to enable early detection, control and eradication of invasive species.</a:t>
            </a:r>
            <a:r>
              <a:rPr lang="en-CA" sz="1000" dirty="0"/>
              <a:t>  </a:t>
            </a:r>
          </a:p>
          <a:p>
            <a:pPr lvl="0">
              <a:buFont typeface="Arial" panose="020B0604020202020204" pitchFamily="34" charset="0"/>
              <a:buChar char="•"/>
            </a:pPr>
            <a:endParaRPr lang="en-CA" sz="1800" dirty="0"/>
          </a:p>
          <a:p>
            <a:pPr lvl="0">
              <a:buFont typeface="Arial" panose="020B0604020202020204" pitchFamily="34" charset="0"/>
              <a:buChar char="•"/>
            </a:pPr>
            <a:r>
              <a:rPr lang="en-CA" sz="1800" dirty="0"/>
              <a:t>Provides the authority for the Minister to appoint a person or class of persons as inspectors in addition to enforcement officers (i.e., MNRF conservations officers and park wardens).  </a:t>
            </a:r>
          </a:p>
          <a:p>
            <a:pPr lvl="0">
              <a:buFont typeface="Arial" panose="020B0604020202020204" pitchFamily="34" charset="0"/>
              <a:buChar char="•"/>
            </a:pPr>
            <a:endParaRPr lang="en-US" sz="1800" dirty="0"/>
          </a:p>
          <a:p>
            <a:pPr>
              <a:buFont typeface="Arial" panose="020B0604020202020204" pitchFamily="34" charset="0"/>
              <a:buChar char="•"/>
            </a:pPr>
            <a:r>
              <a:rPr lang="en-US" sz="1800" dirty="0"/>
              <a:t>The most intrusive powers, (e.g., destruction of private property) can only be authorized by the Minister and are intended for use only in high ecological risk situations.  Compensation may be paid in specified circumstances. </a:t>
            </a:r>
          </a:p>
          <a:p>
            <a:pPr marL="0" indent="0">
              <a:buNone/>
            </a:pPr>
            <a:endParaRPr lang="en-US" sz="1600" dirty="0"/>
          </a:p>
          <a:p>
            <a:endParaRPr lang="en-CA" dirty="0"/>
          </a:p>
        </p:txBody>
      </p:sp>
      <p:sp>
        <p:nvSpPr>
          <p:cNvPr id="4" name="Slide Number Placeholder 3"/>
          <p:cNvSpPr>
            <a:spLocks noGrp="1"/>
          </p:cNvSpPr>
          <p:nvPr>
            <p:ph type="sldNum" sz="quarter" idx="12"/>
          </p:nvPr>
        </p:nvSpPr>
        <p:spPr/>
        <p:txBody>
          <a:bodyPr/>
          <a:lstStyle/>
          <a:p>
            <a:pPr>
              <a:defRPr/>
            </a:pPr>
            <a:fld id="{347D86FF-E816-4CAB-81A5-427C73B59BF8}" type="slidenum">
              <a:rPr lang="en-US" smtClean="0"/>
              <a:pPr>
                <a:defRPr/>
              </a:pPr>
              <a:t>9</a:t>
            </a:fld>
            <a:endParaRPr lang="en-US" dirty="0"/>
          </a:p>
        </p:txBody>
      </p:sp>
    </p:spTree>
    <p:extLst>
      <p:ext uri="{BB962C8B-B14F-4D97-AF65-F5344CB8AC3E}">
        <p14:creationId xmlns:p14="http://schemas.microsoft.com/office/powerpoint/2010/main" val="1374767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lstStyle/>
          <a:p>
            <a:r>
              <a:rPr lang="en-CA" dirty="0" smtClean="0"/>
              <a:t>Detection </a:t>
            </a:r>
            <a:endParaRPr lang="en-CA" dirty="0"/>
          </a:p>
        </p:txBody>
      </p:sp>
      <p:sp>
        <p:nvSpPr>
          <p:cNvPr id="3" name="Content Placeholder 2"/>
          <p:cNvSpPr>
            <a:spLocks noGrp="1"/>
          </p:cNvSpPr>
          <p:nvPr>
            <p:ph idx="1"/>
          </p:nvPr>
        </p:nvSpPr>
        <p:spPr>
          <a:xfrm>
            <a:off x="457200" y="980728"/>
            <a:ext cx="8229600" cy="4824536"/>
          </a:xfrm>
        </p:spPr>
        <p:txBody>
          <a:bodyPr/>
          <a:lstStyle/>
          <a:p>
            <a:pPr eaLnBrk="1" fontAlgn="t" hangingPunct="1"/>
            <a:r>
              <a:rPr lang="en-US" sz="1800" b="1" u="sng" dirty="0"/>
              <a:t>Inspection to Survey</a:t>
            </a:r>
            <a:endParaRPr lang="en-CA" sz="1800" u="sng" dirty="0"/>
          </a:p>
          <a:p>
            <a:pPr marL="455613" indent="-457200" eaLnBrk="1" fontAlgn="t" hangingPunct="1">
              <a:buFont typeface="Arial" panose="020B0604020202020204" pitchFamily="34" charset="0"/>
              <a:buChar char="•"/>
            </a:pPr>
            <a:r>
              <a:rPr lang="en-US" sz="1800" dirty="0" smtClean="0"/>
              <a:t>To detect </a:t>
            </a:r>
            <a:r>
              <a:rPr lang="en-US" sz="1800" dirty="0"/>
              <a:t>the presence of invasive species </a:t>
            </a:r>
            <a:r>
              <a:rPr lang="en-US" sz="1800" dirty="0" smtClean="0"/>
              <a:t>and </a:t>
            </a:r>
            <a:r>
              <a:rPr lang="en-US" sz="1800" dirty="0"/>
              <a:t>monitor their spread</a:t>
            </a:r>
            <a:endParaRPr lang="en-CA" sz="1800" dirty="0"/>
          </a:p>
          <a:p>
            <a:pPr marL="455613" indent="-457200" eaLnBrk="1" fontAlgn="auto" hangingPunct="1">
              <a:buFont typeface="Arial" panose="020B0604020202020204" pitchFamily="34" charset="0"/>
              <a:buChar char="•"/>
            </a:pPr>
            <a:r>
              <a:rPr lang="en-US" sz="1800" dirty="0" smtClean="0"/>
              <a:t>May inspect anything (excluding buildings/structures) conduct tests, take measurements/specimens/samples, set up equipment.</a:t>
            </a:r>
          </a:p>
          <a:p>
            <a:pPr eaLnBrk="1" fontAlgn="t" hangingPunct="1"/>
            <a:endParaRPr lang="en-US" sz="1800" b="1" u="sng" dirty="0" smtClean="0"/>
          </a:p>
          <a:p>
            <a:pPr eaLnBrk="1" fontAlgn="t" hangingPunct="1"/>
            <a:r>
              <a:rPr lang="en-US" sz="1800" b="1" u="sng" dirty="0" smtClean="0"/>
              <a:t>Unknown </a:t>
            </a:r>
            <a:r>
              <a:rPr lang="en-US" sz="1800" b="1" u="sng" dirty="0"/>
              <a:t>Species Order</a:t>
            </a:r>
            <a:endParaRPr lang="en-CA" sz="1800" u="sng" dirty="0"/>
          </a:p>
          <a:p>
            <a:pPr marL="455613" indent="-457200" eaLnBrk="1" fontAlgn="t" hangingPunct="1">
              <a:buFont typeface="Arial" panose="020B0604020202020204" pitchFamily="34" charset="0"/>
              <a:buChar char="•"/>
            </a:pPr>
            <a:r>
              <a:rPr lang="en-US" sz="1800" dirty="0"/>
              <a:t>Inspector has reason to believe the species is an </a:t>
            </a:r>
            <a:r>
              <a:rPr lang="en-US" sz="1800" b="1" dirty="0"/>
              <a:t>unregulated</a:t>
            </a:r>
            <a:r>
              <a:rPr lang="en-US" sz="1800" dirty="0"/>
              <a:t>  invasive species and requires time to determine the  potential  threat to natural environment.  </a:t>
            </a:r>
            <a:endParaRPr lang="en-CA" sz="1800" dirty="0"/>
          </a:p>
          <a:p>
            <a:pPr marL="455613" indent="-457200" eaLnBrk="1" fontAlgn="auto" hangingPunct="1">
              <a:buFont typeface="Arial" panose="020B0604020202020204" pitchFamily="34" charset="0"/>
              <a:buChar char="•"/>
            </a:pPr>
            <a:r>
              <a:rPr lang="en-US" sz="1800" dirty="0"/>
              <a:t>Ability to prohibit movement, isolate species/thing, set up barriers, prohibit people from moving/accessing species/thing.  </a:t>
            </a:r>
            <a:r>
              <a:rPr lang="en-US" sz="1800" b="1" u="sng" dirty="0"/>
              <a:t>Limited to 15 days</a:t>
            </a:r>
            <a:endParaRPr lang="en-CA" sz="1800" b="1" dirty="0"/>
          </a:p>
          <a:p>
            <a:pPr eaLnBrk="1" fontAlgn="t" hangingPunct="1"/>
            <a:endParaRPr lang="en-US" sz="1800" b="1" u="sng" dirty="0" smtClean="0"/>
          </a:p>
          <a:p>
            <a:pPr eaLnBrk="1" fontAlgn="t" hangingPunct="1"/>
            <a:r>
              <a:rPr lang="en-US" sz="1800" b="1" u="sng" dirty="0" smtClean="0"/>
              <a:t>Stopping </a:t>
            </a:r>
            <a:r>
              <a:rPr lang="en-US" sz="1800" b="1" u="sng" dirty="0"/>
              <a:t>conveyances to inspect</a:t>
            </a:r>
            <a:endParaRPr lang="en-CA" sz="1800" b="1" u="sng" dirty="0"/>
          </a:p>
          <a:p>
            <a:pPr eaLnBrk="1" fontAlgn="auto" hangingPunct="1">
              <a:buFont typeface="Arial" panose="020B0604020202020204" pitchFamily="34" charset="0"/>
              <a:buChar char="•"/>
            </a:pPr>
            <a:r>
              <a:rPr lang="en-US" sz="1800" dirty="0"/>
              <a:t>M</a:t>
            </a:r>
            <a:r>
              <a:rPr lang="en-US" sz="1800" dirty="0" smtClean="0"/>
              <a:t>ay </a:t>
            </a:r>
            <a:r>
              <a:rPr lang="en-US" sz="1800" dirty="0"/>
              <a:t>stop a conveyance if there are reasonable grounds to believe that there is an invasive species or a carrier on the conveyance, </a:t>
            </a:r>
            <a:r>
              <a:rPr lang="en-US" sz="1800" dirty="0" smtClean="0"/>
              <a:t>or </a:t>
            </a:r>
            <a:r>
              <a:rPr lang="en-US" sz="1800" dirty="0"/>
              <a:t>stopping the conveyance would assist in determining </a:t>
            </a:r>
            <a:r>
              <a:rPr lang="en-US" sz="1800" dirty="0" smtClean="0"/>
              <a:t>compliance.</a:t>
            </a:r>
          </a:p>
          <a:p>
            <a:pPr marL="0" indent="0" eaLnBrk="1" fontAlgn="auto" hangingPunct="1"/>
            <a:endParaRPr lang="en-CA" dirty="0"/>
          </a:p>
          <a:p>
            <a:endParaRPr lang="en-CA" dirty="0"/>
          </a:p>
        </p:txBody>
      </p:sp>
      <p:sp>
        <p:nvSpPr>
          <p:cNvPr id="5" name="Slide Number Placeholder 4"/>
          <p:cNvSpPr>
            <a:spLocks noGrp="1"/>
          </p:cNvSpPr>
          <p:nvPr>
            <p:ph type="sldNum" sz="quarter" idx="12"/>
          </p:nvPr>
        </p:nvSpPr>
        <p:spPr/>
        <p:txBody>
          <a:bodyPr/>
          <a:lstStyle/>
          <a:p>
            <a:pPr>
              <a:defRPr/>
            </a:pPr>
            <a:fld id="{B0CED09F-56A5-4DCB-9AC7-00306018AC3A}" type="slidenum">
              <a:rPr lang="en-US" smtClean="0"/>
              <a:pPr>
                <a:defRPr/>
              </a:pPr>
              <a:t>10</a:t>
            </a:fld>
            <a:endParaRPr lang="en-US" dirty="0"/>
          </a:p>
        </p:txBody>
      </p:sp>
    </p:spTree>
    <p:extLst>
      <p:ext uri="{BB962C8B-B14F-4D97-AF65-F5344CB8AC3E}">
        <p14:creationId xmlns:p14="http://schemas.microsoft.com/office/powerpoint/2010/main" val="1329063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CA" dirty="0" smtClean="0"/>
              <a:t>Compliance</a:t>
            </a:r>
            <a:endParaRPr lang="en-CA" dirty="0"/>
          </a:p>
        </p:txBody>
      </p:sp>
      <p:sp>
        <p:nvSpPr>
          <p:cNvPr id="3" name="Content Placeholder 2"/>
          <p:cNvSpPr>
            <a:spLocks noGrp="1"/>
          </p:cNvSpPr>
          <p:nvPr>
            <p:ph idx="1"/>
          </p:nvPr>
        </p:nvSpPr>
        <p:spPr>
          <a:xfrm>
            <a:off x="457200" y="1268760"/>
            <a:ext cx="8229600" cy="4608512"/>
          </a:xfrm>
        </p:spPr>
        <p:txBody>
          <a:bodyPr/>
          <a:lstStyle/>
          <a:p>
            <a:pPr eaLnBrk="1" fontAlgn="t" hangingPunct="1"/>
            <a:r>
              <a:rPr lang="en-US" sz="1800" b="1" u="sng" dirty="0"/>
              <a:t>Inspection to determine compliance</a:t>
            </a:r>
            <a:endParaRPr lang="en-CA" sz="1800" u="sng" dirty="0"/>
          </a:p>
          <a:p>
            <a:pPr marL="455613" indent="-457200" eaLnBrk="1" fontAlgn="auto" hangingPunct="1">
              <a:buFont typeface="Arial" panose="020B0604020202020204" pitchFamily="34" charset="0"/>
              <a:buChar char="•"/>
            </a:pPr>
            <a:r>
              <a:rPr lang="en-US" sz="1800" dirty="0"/>
              <a:t>Determining compliance with the proposed Act or the regulations, or a condition or an authorization, agreement, plan or order made by an inspector or the </a:t>
            </a:r>
            <a:r>
              <a:rPr lang="en-US" sz="1800" dirty="0" smtClean="0"/>
              <a:t>Minister.</a:t>
            </a:r>
            <a:endParaRPr lang="en-CA" sz="1800" dirty="0"/>
          </a:p>
          <a:p>
            <a:pPr marL="455613" indent="-457200" eaLnBrk="1" fontAlgn="auto" hangingPunct="1">
              <a:buFont typeface="Arial" panose="020B0604020202020204" pitchFamily="34" charset="0"/>
              <a:buChar char="•"/>
            </a:pPr>
            <a:r>
              <a:rPr lang="en-US" sz="1800" dirty="0"/>
              <a:t>Inspector may enter and inspect any land, building (not dwellings) or other place if the inspector has </a:t>
            </a:r>
            <a:r>
              <a:rPr lang="en-US" sz="1800" u="sng" dirty="0"/>
              <a:t>reasonable grounds </a:t>
            </a:r>
            <a:r>
              <a:rPr lang="en-US" sz="1800" dirty="0"/>
              <a:t>to believe that </a:t>
            </a:r>
            <a:r>
              <a:rPr lang="en-US" sz="1800" dirty="0" smtClean="0"/>
              <a:t>a regulated </a:t>
            </a:r>
            <a:r>
              <a:rPr lang="en-US" sz="1800" dirty="0"/>
              <a:t>invasive species or a carrier is </a:t>
            </a:r>
            <a:r>
              <a:rPr lang="en-US" sz="1800" dirty="0" smtClean="0"/>
              <a:t>present.</a:t>
            </a:r>
          </a:p>
          <a:p>
            <a:pPr eaLnBrk="1" fontAlgn="t" hangingPunct="1"/>
            <a:endParaRPr lang="en-US" sz="1800" b="1" u="sng" dirty="0" smtClean="0"/>
          </a:p>
          <a:p>
            <a:pPr eaLnBrk="1" fontAlgn="t" hangingPunct="1"/>
            <a:r>
              <a:rPr lang="en-US" sz="1800" b="1" u="sng" dirty="0" smtClean="0"/>
              <a:t>Compliance </a:t>
            </a:r>
            <a:r>
              <a:rPr lang="en-US" sz="1800" b="1" u="sng" dirty="0"/>
              <a:t>Order</a:t>
            </a:r>
            <a:endParaRPr lang="en-CA" sz="1800" u="sng" dirty="0"/>
          </a:p>
          <a:p>
            <a:pPr marL="455613" indent="-457200" eaLnBrk="1" fontAlgn="auto" hangingPunct="1">
              <a:buFont typeface="Arial" panose="020B0604020202020204" pitchFamily="34" charset="0"/>
              <a:buChar char="•"/>
            </a:pPr>
            <a:r>
              <a:rPr lang="en-US" sz="1800" dirty="0"/>
              <a:t>W</a:t>
            </a:r>
            <a:r>
              <a:rPr lang="en-US" sz="1800" dirty="0" smtClean="0"/>
              <a:t>here </a:t>
            </a:r>
            <a:r>
              <a:rPr lang="en-US" sz="1800" dirty="0"/>
              <a:t>the inspector believes the person is or is about to contravene the proposed Act or the regulations, a condition of an authorization, agreement, plan or </a:t>
            </a:r>
            <a:r>
              <a:rPr lang="en-US" sz="1800" dirty="0" smtClean="0"/>
              <a:t>order.</a:t>
            </a:r>
            <a:endParaRPr lang="en-CA" sz="1800" dirty="0"/>
          </a:p>
          <a:p>
            <a:pPr marL="455613" indent="-457200" eaLnBrk="1" fontAlgn="auto" hangingPunct="1">
              <a:buFont typeface="Arial" panose="020B0604020202020204" pitchFamily="34" charset="0"/>
              <a:buChar char="•"/>
            </a:pPr>
            <a:r>
              <a:rPr lang="en-US" sz="1800" dirty="0" smtClean="0"/>
              <a:t>May require </a:t>
            </a:r>
            <a:r>
              <a:rPr lang="en-US" sz="1800" dirty="0"/>
              <a:t>the person to stop any act or activity that is prohibited; </a:t>
            </a:r>
            <a:r>
              <a:rPr lang="en-US" sz="1800" dirty="0" smtClean="0"/>
              <a:t>comply </a:t>
            </a:r>
            <a:r>
              <a:rPr lang="en-US" sz="1800" dirty="0"/>
              <a:t>with any direction set out in the order to achieve compliance, prevent the continuation of the </a:t>
            </a:r>
            <a:r>
              <a:rPr lang="en-US" sz="1800" dirty="0" smtClean="0"/>
              <a:t>contravention</a:t>
            </a:r>
            <a:r>
              <a:rPr lang="en-US" sz="1800" dirty="0"/>
              <a:t>.</a:t>
            </a:r>
            <a:endParaRPr lang="en-CA" sz="1800" dirty="0"/>
          </a:p>
          <a:p>
            <a:pPr marL="455613" indent="-457200" eaLnBrk="1" fontAlgn="auto" hangingPunct="1">
              <a:buFont typeface="Arial" panose="020B0604020202020204" pitchFamily="34" charset="0"/>
              <a:buChar char="•"/>
            </a:pPr>
            <a:endParaRPr lang="en-CA" dirty="0"/>
          </a:p>
          <a:p>
            <a:endParaRPr lang="en-CA" dirty="0"/>
          </a:p>
        </p:txBody>
      </p:sp>
      <p:sp>
        <p:nvSpPr>
          <p:cNvPr id="5" name="Slide Number Placeholder 4"/>
          <p:cNvSpPr>
            <a:spLocks noGrp="1"/>
          </p:cNvSpPr>
          <p:nvPr>
            <p:ph type="sldNum" sz="quarter" idx="12"/>
          </p:nvPr>
        </p:nvSpPr>
        <p:spPr/>
        <p:txBody>
          <a:bodyPr/>
          <a:lstStyle/>
          <a:p>
            <a:pPr>
              <a:defRPr/>
            </a:pPr>
            <a:fld id="{B0CED09F-56A5-4DCB-9AC7-00306018AC3A}" type="slidenum">
              <a:rPr lang="en-US" smtClean="0"/>
              <a:pPr>
                <a:defRPr/>
              </a:pPr>
              <a:t>11</a:t>
            </a:fld>
            <a:endParaRPr lang="en-US" dirty="0"/>
          </a:p>
        </p:txBody>
      </p:sp>
    </p:spTree>
    <p:extLst>
      <p:ext uri="{BB962C8B-B14F-4D97-AF65-F5344CB8AC3E}">
        <p14:creationId xmlns:p14="http://schemas.microsoft.com/office/powerpoint/2010/main" val="544077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lstStyle/>
          <a:p>
            <a:r>
              <a:rPr lang="en-US" dirty="0" smtClean="0"/>
              <a:t>Control/Eradication</a:t>
            </a:r>
            <a:endParaRPr lang="en-CA" dirty="0"/>
          </a:p>
        </p:txBody>
      </p:sp>
      <p:sp>
        <p:nvSpPr>
          <p:cNvPr id="3" name="Content Placeholder 2"/>
          <p:cNvSpPr>
            <a:spLocks noGrp="1"/>
          </p:cNvSpPr>
          <p:nvPr>
            <p:ph idx="1"/>
          </p:nvPr>
        </p:nvSpPr>
        <p:spPr>
          <a:xfrm>
            <a:off x="323528" y="1124744"/>
            <a:ext cx="8496944" cy="4464844"/>
          </a:xfrm>
        </p:spPr>
        <p:txBody>
          <a:bodyPr>
            <a:normAutofit fontScale="40000" lnSpcReduction="20000"/>
          </a:bodyPr>
          <a:lstStyle/>
          <a:p>
            <a:endParaRPr lang="en-US" sz="7000" b="1" u="sng" dirty="0" smtClean="0"/>
          </a:p>
          <a:p>
            <a:pPr marL="171450" indent="-171450">
              <a:buFont typeface="Arial" panose="020B0604020202020204" pitchFamily="34" charset="0"/>
              <a:buChar char="•"/>
            </a:pPr>
            <a:r>
              <a:rPr lang="en-CA" sz="6000" dirty="0"/>
              <a:t>Inspector may make an order declaring land, a building or structure to be an Invaded Place if there is evidence that a </a:t>
            </a:r>
            <a:r>
              <a:rPr lang="en-CA" sz="6000" dirty="0" smtClean="0"/>
              <a:t>regulated invasive </a:t>
            </a:r>
            <a:r>
              <a:rPr lang="en-CA" sz="6000" dirty="0"/>
              <a:t>species is present and the order is required to</a:t>
            </a:r>
            <a:r>
              <a:rPr lang="en-CA" sz="6000" dirty="0" smtClean="0"/>
              <a:t>:</a:t>
            </a:r>
          </a:p>
          <a:p>
            <a:pPr marL="171450" indent="-171450">
              <a:buFont typeface="Arial" panose="020B0604020202020204" pitchFamily="34" charset="0"/>
              <a:buChar char="•"/>
            </a:pPr>
            <a:endParaRPr lang="en-CA" sz="6000" dirty="0" smtClean="0"/>
          </a:p>
          <a:p>
            <a:pPr marL="571500" lvl="1" indent="-171450">
              <a:buFont typeface="Arial" panose="020B0604020202020204" pitchFamily="34" charset="0"/>
              <a:buChar char="•"/>
            </a:pPr>
            <a:r>
              <a:rPr lang="en-CA" sz="6000" dirty="0" smtClean="0"/>
              <a:t>Prevent </a:t>
            </a:r>
            <a:r>
              <a:rPr lang="en-CA" sz="6000" dirty="0"/>
              <a:t>the invasive species from spreading to areas outside of the place, </a:t>
            </a:r>
            <a:r>
              <a:rPr lang="en-CA" sz="6000" dirty="0" smtClean="0"/>
              <a:t>or</a:t>
            </a:r>
          </a:p>
          <a:p>
            <a:pPr marL="571500" lvl="1" indent="-171450">
              <a:buFont typeface="Arial" panose="020B0604020202020204" pitchFamily="34" charset="0"/>
              <a:buChar char="•"/>
            </a:pPr>
            <a:endParaRPr lang="en-CA" sz="6000" dirty="0"/>
          </a:p>
          <a:p>
            <a:pPr marL="571500" lvl="1" indent="-171450">
              <a:buFont typeface="Arial" panose="020B0604020202020204" pitchFamily="34" charset="0"/>
              <a:buChar char="•"/>
            </a:pPr>
            <a:r>
              <a:rPr lang="en-CA" sz="6000" dirty="0"/>
              <a:t>To control, remove or eradicate the invasive species that is on or in the </a:t>
            </a:r>
            <a:r>
              <a:rPr lang="en-CA" sz="6000" dirty="0" smtClean="0"/>
              <a:t>place</a:t>
            </a:r>
          </a:p>
          <a:p>
            <a:endParaRPr lang="en-US" sz="8000" b="1" u="sng" dirty="0" smtClean="0"/>
          </a:p>
          <a:p>
            <a:pPr marL="57150" indent="0" eaLnBrk="1" fontAlgn="auto" hangingPunct="1">
              <a:lnSpc>
                <a:spcPct val="115000"/>
              </a:lnSpc>
              <a:spcBef>
                <a:spcPts val="0"/>
              </a:spcBef>
              <a:spcAft>
                <a:spcPts val="0"/>
              </a:spcAft>
              <a:buSzTx/>
              <a:defRPr/>
            </a:pPr>
            <a:endParaRPr lang="en-US" sz="6400" b="1" u="sng" dirty="0"/>
          </a:p>
        </p:txBody>
      </p:sp>
      <p:sp>
        <p:nvSpPr>
          <p:cNvPr id="5" name="Slide Number Placeholder 4"/>
          <p:cNvSpPr>
            <a:spLocks noGrp="1"/>
          </p:cNvSpPr>
          <p:nvPr>
            <p:ph type="sldNum" sz="quarter" idx="12"/>
          </p:nvPr>
        </p:nvSpPr>
        <p:spPr/>
        <p:txBody>
          <a:bodyPr/>
          <a:lstStyle/>
          <a:p>
            <a:pPr>
              <a:defRPr/>
            </a:pPr>
            <a:fld id="{B0CED09F-56A5-4DCB-9AC7-00306018AC3A}" type="slidenum">
              <a:rPr lang="en-US" smtClean="0"/>
              <a:pPr>
                <a:defRPr/>
              </a:pPr>
              <a:t>12</a:t>
            </a:fld>
            <a:endParaRPr lang="en-US" dirty="0"/>
          </a:p>
        </p:txBody>
      </p:sp>
    </p:spTree>
    <p:extLst>
      <p:ext uri="{BB962C8B-B14F-4D97-AF65-F5344CB8AC3E}">
        <p14:creationId xmlns:p14="http://schemas.microsoft.com/office/powerpoint/2010/main" val="141594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US" dirty="0" smtClean="0"/>
              <a:t>Enforcement</a:t>
            </a:r>
            <a:endParaRPr lang="en-CA" dirty="0"/>
          </a:p>
        </p:txBody>
      </p:sp>
      <p:sp>
        <p:nvSpPr>
          <p:cNvPr id="3" name="Content Placeholder 2"/>
          <p:cNvSpPr>
            <a:spLocks noGrp="1"/>
          </p:cNvSpPr>
          <p:nvPr>
            <p:ph idx="1"/>
          </p:nvPr>
        </p:nvSpPr>
        <p:spPr>
          <a:xfrm>
            <a:off x="395536" y="1124744"/>
            <a:ext cx="8496944" cy="4853136"/>
          </a:xfrm>
        </p:spPr>
        <p:txBody>
          <a:bodyPr/>
          <a:lstStyle/>
          <a:p>
            <a:pPr marL="0" lvl="0" indent="0"/>
            <a:r>
              <a:rPr lang="en-CA" sz="1800" b="1" u="sng" dirty="0" smtClean="0"/>
              <a:t>MNRF Conservation Officers</a:t>
            </a:r>
          </a:p>
          <a:p>
            <a:pPr marL="285750" lvl="0" indent="-285750">
              <a:buFont typeface="Arial" panose="020B0604020202020204" pitchFamily="34" charset="0"/>
              <a:buChar char="•"/>
            </a:pPr>
            <a:r>
              <a:rPr lang="en-CA" sz="1800" dirty="0" smtClean="0"/>
              <a:t>Authority for officers </a:t>
            </a:r>
            <a:r>
              <a:rPr lang="en-CA" sz="1800" dirty="0"/>
              <a:t>to obtain search warrants, conduct tests, obtain documents, seize things, make arrests and issue stop </a:t>
            </a:r>
            <a:r>
              <a:rPr lang="en-CA" sz="1800" dirty="0" smtClean="0"/>
              <a:t>orders</a:t>
            </a:r>
          </a:p>
          <a:p>
            <a:pPr marL="285750" lvl="0" indent="-285750">
              <a:buFont typeface="Arial" panose="020B0604020202020204" pitchFamily="34" charset="0"/>
              <a:buChar char="•"/>
            </a:pPr>
            <a:r>
              <a:rPr lang="en-CA" sz="1800" dirty="0" smtClean="0"/>
              <a:t>The </a:t>
            </a:r>
            <a:r>
              <a:rPr lang="en-CA" sz="1800" dirty="0"/>
              <a:t>Minister may appoint a person or classes of persons as enforcement </a:t>
            </a:r>
            <a:r>
              <a:rPr lang="en-CA" sz="1800" dirty="0" smtClean="0"/>
              <a:t>officers.</a:t>
            </a:r>
            <a:endParaRPr lang="en-US" sz="1800" dirty="0" smtClean="0"/>
          </a:p>
          <a:p>
            <a:pPr lvl="0"/>
            <a:endParaRPr lang="en-US" sz="1800" b="1" u="sng" dirty="0" smtClean="0"/>
          </a:p>
          <a:p>
            <a:pPr lvl="0"/>
            <a:r>
              <a:rPr lang="en-US" sz="1800" b="1" u="sng" dirty="0" smtClean="0"/>
              <a:t>Penalties</a:t>
            </a:r>
            <a:endParaRPr lang="en-CA" sz="1800" b="1" u="sng" dirty="0" smtClean="0"/>
          </a:p>
          <a:p>
            <a:pPr marL="285750" lvl="0" indent="-285750">
              <a:buFont typeface="Arial" panose="020B0604020202020204" pitchFamily="34" charset="0"/>
              <a:buChar char="•"/>
            </a:pPr>
            <a:r>
              <a:rPr lang="en-CA" sz="1800" b="1" dirty="0" smtClean="0"/>
              <a:t>Maximum</a:t>
            </a:r>
            <a:r>
              <a:rPr lang="en-CA" sz="1800" dirty="0" smtClean="0"/>
              <a:t> </a:t>
            </a:r>
            <a:r>
              <a:rPr lang="en-CA" sz="1800" dirty="0"/>
              <a:t>fines of $250,000 for individuals (plus possible imprisonment for up to 1 year) and $1,000,000 for </a:t>
            </a:r>
            <a:r>
              <a:rPr lang="en-CA" sz="1800" dirty="0" smtClean="0"/>
              <a:t>corporations (doubles on subsequent offences)</a:t>
            </a:r>
          </a:p>
          <a:p>
            <a:pPr marL="285750" lvl="0" indent="-285750">
              <a:buFont typeface="Arial" panose="020B0604020202020204" pitchFamily="34" charset="0"/>
              <a:buChar char="•"/>
            </a:pPr>
            <a:r>
              <a:rPr lang="en-CA" sz="1800" dirty="0" smtClean="0"/>
              <a:t>Fine may be multiplied by the number of animals, plants or other organisms involved</a:t>
            </a:r>
          </a:p>
          <a:p>
            <a:pPr marL="285750" lvl="0" indent="-285750">
              <a:buFont typeface="Arial" panose="020B0604020202020204" pitchFamily="34" charset="0"/>
              <a:buChar char="•"/>
            </a:pPr>
            <a:r>
              <a:rPr lang="en-CA" sz="1800" dirty="0" smtClean="0"/>
              <a:t>Fine may be increased to an amount equal to any monetary benefit obtained as a result of the commission of the offence</a:t>
            </a:r>
          </a:p>
          <a:p>
            <a:pPr marL="0" lvl="0" indent="0"/>
            <a:endParaRPr lang="en-US" sz="1800" b="1" u="sng" dirty="0" smtClean="0"/>
          </a:p>
          <a:p>
            <a:pPr marL="0" lvl="0" indent="0"/>
            <a:r>
              <a:rPr lang="en-US" sz="1800" b="1" u="sng" dirty="0" smtClean="0"/>
              <a:t>Cost Recovery</a:t>
            </a:r>
          </a:p>
          <a:p>
            <a:pPr marL="285750" indent="-285750">
              <a:buFont typeface="Arial" panose="020B0604020202020204" pitchFamily="34" charset="0"/>
              <a:buChar char="•"/>
            </a:pPr>
            <a:r>
              <a:rPr lang="en-US" sz="1800" dirty="0"/>
              <a:t>a</a:t>
            </a:r>
            <a:r>
              <a:rPr lang="en-US" sz="1800" dirty="0" smtClean="0"/>
              <a:t> </a:t>
            </a:r>
            <a:r>
              <a:rPr lang="en-US" sz="1800" dirty="0"/>
              <a:t>person who failed to comply </a:t>
            </a:r>
            <a:r>
              <a:rPr lang="en-US" sz="1800" dirty="0" smtClean="0"/>
              <a:t>would </a:t>
            </a:r>
            <a:r>
              <a:rPr lang="en-US" sz="1800" dirty="0"/>
              <a:t>be liable for </a:t>
            </a:r>
            <a:r>
              <a:rPr lang="en-US" sz="1800" dirty="0" smtClean="0"/>
              <a:t>control or eradication expenses </a:t>
            </a:r>
            <a:r>
              <a:rPr lang="en-US" sz="1800" dirty="0"/>
              <a:t>incurred by the </a:t>
            </a:r>
            <a:r>
              <a:rPr lang="en-US" sz="1800" dirty="0" smtClean="0"/>
              <a:t>Crown</a:t>
            </a:r>
            <a:endParaRPr lang="en-US" sz="1800" dirty="0"/>
          </a:p>
          <a:p>
            <a:pPr marL="0" lvl="0" indent="0"/>
            <a:endParaRPr lang="en-CA" sz="1800" b="1" u="sng" dirty="0" smtClean="0"/>
          </a:p>
        </p:txBody>
      </p:sp>
      <p:sp>
        <p:nvSpPr>
          <p:cNvPr id="5" name="Slide Number Placeholder 4"/>
          <p:cNvSpPr>
            <a:spLocks noGrp="1"/>
          </p:cNvSpPr>
          <p:nvPr>
            <p:ph type="sldNum" sz="quarter" idx="12"/>
          </p:nvPr>
        </p:nvSpPr>
        <p:spPr/>
        <p:txBody>
          <a:bodyPr/>
          <a:lstStyle/>
          <a:p>
            <a:pPr>
              <a:defRPr/>
            </a:pPr>
            <a:fld id="{B0CED09F-56A5-4DCB-9AC7-00306018AC3A}" type="slidenum">
              <a:rPr lang="en-US" smtClean="0"/>
              <a:pPr>
                <a:defRPr/>
              </a:pPr>
              <a:t>13</a:t>
            </a:fld>
            <a:endParaRPr lang="en-US" dirty="0"/>
          </a:p>
        </p:txBody>
      </p:sp>
    </p:spTree>
    <p:extLst>
      <p:ext uri="{BB962C8B-B14F-4D97-AF65-F5344CB8AC3E}">
        <p14:creationId xmlns:p14="http://schemas.microsoft.com/office/powerpoint/2010/main" val="14516902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4618"/>
            <a:ext cx="8229600" cy="526070"/>
          </a:xfrm>
        </p:spPr>
        <p:txBody>
          <a:bodyPr/>
          <a:lstStyle/>
          <a:p>
            <a:r>
              <a:rPr lang="en-US" sz="2800" dirty="0">
                <a:solidFill>
                  <a:schemeClr val="tx1"/>
                </a:solidFill>
              </a:rPr>
              <a:t>Regulation Summary (</a:t>
            </a:r>
            <a:r>
              <a:rPr lang="en-US" sz="2800" dirty="0" err="1">
                <a:solidFill>
                  <a:schemeClr val="tx1"/>
                </a:solidFill>
              </a:rPr>
              <a:t>O.Reg</a:t>
            </a:r>
            <a:r>
              <a:rPr lang="en-US" sz="2800" dirty="0">
                <a:solidFill>
                  <a:schemeClr val="tx1"/>
                </a:solidFill>
              </a:rPr>
              <a:t> 354/16)</a:t>
            </a:r>
            <a:endParaRPr lang="en-CA" sz="2800" dirty="0"/>
          </a:p>
        </p:txBody>
      </p:sp>
      <p:sp>
        <p:nvSpPr>
          <p:cNvPr id="4" name="Slide Number Placeholder 3"/>
          <p:cNvSpPr>
            <a:spLocks noGrp="1"/>
          </p:cNvSpPr>
          <p:nvPr>
            <p:ph type="sldNum" sz="quarter" idx="12"/>
          </p:nvPr>
        </p:nvSpPr>
        <p:spPr/>
        <p:txBody>
          <a:bodyPr/>
          <a:lstStyle/>
          <a:p>
            <a:pPr>
              <a:defRPr/>
            </a:pPr>
            <a:fld id="{CF2B1937-0DEE-4AC3-B912-C72D00265636}" type="slidenum">
              <a:rPr lang="en-US" smtClean="0"/>
              <a:pPr>
                <a:defRPr/>
              </a:pPr>
              <a:t>14</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762767881"/>
              </p:ext>
            </p:extLst>
          </p:nvPr>
        </p:nvGraphicFramePr>
        <p:xfrm>
          <a:off x="143506" y="692696"/>
          <a:ext cx="8892990" cy="5201072"/>
        </p:xfrm>
        <a:graphic>
          <a:graphicData uri="http://schemas.openxmlformats.org/drawingml/2006/table">
            <a:tbl>
              <a:tblPr firstRow="1" bandRow="1">
                <a:tableStyleId>{B301B821-A1FF-4177-AEE7-76D212191A09}</a:tableStyleId>
              </a:tblPr>
              <a:tblGrid>
                <a:gridCol w="1849037">
                  <a:extLst>
                    <a:ext uri="{9D8B030D-6E8A-4147-A177-3AD203B41FA5}">
                      <a16:colId xmlns="" xmlns:a16="http://schemas.microsoft.com/office/drawing/2014/main" val="20000"/>
                    </a:ext>
                  </a:extLst>
                </a:gridCol>
                <a:gridCol w="1458098">
                  <a:extLst>
                    <a:ext uri="{9D8B030D-6E8A-4147-A177-3AD203B41FA5}">
                      <a16:colId xmlns="" xmlns:a16="http://schemas.microsoft.com/office/drawing/2014/main" val="20001"/>
                    </a:ext>
                  </a:extLst>
                </a:gridCol>
                <a:gridCol w="1271434">
                  <a:extLst>
                    <a:ext uri="{9D8B030D-6E8A-4147-A177-3AD203B41FA5}">
                      <a16:colId xmlns="" xmlns:a16="http://schemas.microsoft.com/office/drawing/2014/main" val="20002"/>
                    </a:ext>
                  </a:extLst>
                </a:gridCol>
                <a:gridCol w="4314421">
                  <a:extLst>
                    <a:ext uri="{9D8B030D-6E8A-4147-A177-3AD203B41FA5}">
                      <a16:colId xmlns="" xmlns:a16="http://schemas.microsoft.com/office/drawing/2014/main" val="20003"/>
                    </a:ext>
                  </a:extLst>
                </a:gridCol>
              </a:tblGrid>
              <a:tr h="382332">
                <a:tc gridSpan="3">
                  <a:txBody>
                    <a:bodyPr/>
                    <a:lstStyle>
                      <a:lvl1pPr marL="0" algn="l" defTabSz="914400" rtl="0" eaLnBrk="1" latinLnBrk="0" hangingPunct="1">
                        <a:defRPr sz="1800" b="1" kern="1200">
                          <a:solidFill>
                            <a:schemeClr val="lt1"/>
                          </a:solidFill>
                          <a:latin typeface="Century Schoolbook" panose="02040604050505020304"/>
                        </a:defRPr>
                      </a:lvl1pPr>
                      <a:lvl2pPr marL="457200" algn="l" defTabSz="914400" rtl="0" eaLnBrk="1" latinLnBrk="0" hangingPunct="1">
                        <a:defRPr sz="1800" b="1" kern="1200">
                          <a:solidFill>
                            <a:schemeClr val="lt1"/>
                          </a:solidFill>
                          <a:latin typeface="Century Schoolbook" panose="02040604050505020304"/>
                        </a:defRPr>
                      </a:lvl2pPr>
                      <a:lvl3pPr marL="914400" algn="l" defTabSz="914400" rtl="0" eaLnBrk="1" latinLnBrk="0" hangingPunct="1">
                        <a:defRPr sz="1800" b="1" kern="1200">
                          <a:solidFill>
                            <a:schemeClr val="lt1"/>
                          </a:solidFill>
                          <a:latin typeface="Century Schoolbook" panose="02040604050505020304"/>
                        </a:defRPr>
                      </a:lvl3pPr>
                      <a:lvl4pPr marL="1371600" algn="l" defTabSz="914400" rtl="0" eaLnBrk="1" latinLnBrk="0" hangingPunct="1">
                        <a:defRPr sz="1800" b="1" kern="1200">
                          <a:solidFill>
                            <a:schemeClr val="lt1"/>
                          </a:solidFill>
                          <a:latin typeface="Century Schoolbook" panose="02040604050505020304"/>
                        </a:defRPr>
                      </a:lvl4pPr>
                      <a:lvl5pPr marL="1828800" algn="l" defTabSz="914400" rtl="0" eaLnBrk="1" latinLnBrk="0" hangingPunct="1">
                        <a:defRPr sz="1800" b="1" kern="1200">
                          <a:solidFill>
                            <a:schemeClr val="lt1"/>
                          </a:solidFill>
                          <a:latin typeface="Century Schoolbook" panose="02040604050505020304"/>
                        </a:defRPr>
                      </a:lvl5pPr>
                      <a:lvl6pPr marL="2286000" algn="l" defTabSz="914400" rtl="0" eaLnBrk="1" latinLnBrk="0" hangingPunct="1">
                        <a:defRPr sz="1800" b="1" kern="1200">
                          <a:solidFill>
                            <a:schemeClr val="lt1"/>
                          </a:solidFill>
                          <a:latin typeface="Century Schoolbook" panose="02040604050505020304"/>
                        </a:defRPr>
                      </a:lvl6pPr>
                      <a:lvl7pPr marL="2743200" algn="l" defTabSz="914400" rtl="0" eaLnBrk="1" latinLnBrk="0" hangingPunct="1">
                        <a:defRPr sz="1800" b="1" kern="1200">
                          <a:solidFill>
                            <a:schemeClr val="lt1"/>
                          </a:solidFill>
                          <a:latin typeface="Century Schoolbook" panose="02040604050505020304"/>
                        </a:defRPr>
                      </a:lvl7pPr>
                      <a:lvl8pPr marL="3200400" algn="l" defTabSz="914400" rtl="0" eaLnBrk="1" latinLnBrk="0" hangingPunct="1">
                        <a:defRPr sz="1800" b="1" kern="1200">
                          <a:solidFill>
                            <a:schemeClr val="lt1"/>
                          </a:solidFill>
                          <a:latin typeface="Century Schoolbook" panose="02040604050505020304"/>
                        </a:defRPr>
                      </a:lvl8pPr>
                      <a:lvl9pPr marL="3657600" algn="l" defTabSz="914400" rtl="0" eaLnBrk="1" latinLnBrk="0" hangingPunct="1">
                        <a:defRPr sz="1800" b="1" kern="1200">
                          <a:solidFill>
                            <a:schemeClr val="lt1"/>
                          </a:solidFill>
                          <a:latin typeface="Century Schoolbook" panose="020406040505050203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2000" dirty="0">
                          <a:solidFill>
                            <a:schemeClr val="tx2"/>
                          </a:solidFill>
                          <a:latin typeface="+mj-lt"/>
                        </a:rPr>
                        <a:t>Prohibited Species</a:t>
                      </a:r>
                      <a:endParaRPr lang="en-CA" sz="2000" b="1" dirty="0">
                        <a:solidFill>
                          <a:schemeClr val="tx2"/>
                        </a:solidFill>
                        <a:latin typeface="+mj-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50196"/>
                      </a:srgbClr>
                    </a:solidFill>
                  </a:tcPr>
                </a:tc>
                <a:tc hMerge="1">
                  <a:txBody>
                    <a:bodyPr/>
                    <a:lstStyle/>
                    <a:p>
                      <a:endParaRPr lang="en-CA"/>
                    </a:p>
                  </a:txBody>
                  <a:tcPr/>
                </a:tc>
                <a:tc hMerge="1">
                  <a:txBody>
                    <a:bodyPr/>
                    <a:lstStyle/>
                    <a:p>
                      <a:endParaRPr lang="en-CA"/>
                    </a:p>
                  </a:txBody>
                  <a:tcPr/>
                </a:tc>
                <a:tc>
                  <a:txBody>
                    <a:bodyPr/>
                    <a:lstStyle>
                      <a:lvl1pPr marL="0" algn="l" defTabSz="914400" rtl="0" eaLnBrk="1" latinLnBrk="0" hangingPunct="1">
                        <a:defRPr sz="1800" b="1" kern="1200">
                          <a:solidFill>
                            <a:schemeClr val="lt1"/>
                          </a:solidFill>
                          <a:latin typeface="Century Schoolbook" panose="02040604050505020304"/>
                        </a:defRPr>
                      </a:lvl1pPr>
                      <a:lvl2pPr marL="457200" algn="l" defTabSz="914400" rtl="0" eaLnBrk="1" latinLnBrk="0" hangingPunct="1">
                        <a:defRPr sz="1800" b="1" kern="1200">
                          <a:solidFill>
                            <a:schemeClr val="lt1"/>
                          </a:solidFill>
                          <a:latin typeface="Century Schoolbook" panose="02040604050505020304"/>
                        </a:defRPr>
                      </a:lvl2pPr>
                      <a:lvl3pPr marL="914400" algn="l" defTabSz="914400" rtl="0" eaLnBrk="1" latinLnBrk="0" hangingPunct="1">
                        <a:defRPr sz="1800" b="1" kern="1200">
                          <a:solidFill>
                            <a:schemeClr val="lt1"/>
                          </a:solidFill>
                          <a:latin typeface="Century Schoolbook" panose="02040604050505020304"/>
                        </a:defRPr>
                      </a:lvl3pPr>
                      <a:lvl4pPr marL="1371600" algn="l" defTabSz="914400" rtl="0" eaLnBrk="1" latinLnBrk="0" hangingPunct="1">
                        <a:defRPr sz="1800" b="1" kern="1200">
                          <a:solidFill>
                            <a:schemeClr val="lt1"/>
                          </a:solidFill>
                          <a:latin typeface="Century Schoolbook" panose="02040604050505020304"/>
                        </a:defRPr>
                      </a:lvl4pPr>
                      <a:lvl5pPr marL="1828800" algn="l" defTabSz="914400" rtl="0" eaLnBrk="1" latinLnBrk="0" hangingPunct="1">
                        <a:defRPr sz="1800" b="1" kern="1200">
                          <a:solidFill>
                            <a:schemeClr val="lt1"/>
                          </a:solidFill>
                          <a:latin typeface="Century Schoolbook" panose="02040604050505020304"/>
                        </a:defRPr>
                      </a:lvl5pPr>
                      <a:lvl6pPr marL="2286000" algn="l" defTabSz="914400" rtl="0" eaLnBrk="1" latinLnBrk="0" hangingPunct="1">
                        <a:defRPr sz="1800" b="1" kern="1200">
                          <a:solidFill>
                            <a:schemeClr val="lt1"/>
                          </a:solidFill>
                          <a:latin typeface="Century Schoolbook" panose="02040604050505020304"/>
                        </a:defRPr>
                      </a:lvl6pPr>
                      <a:lvl7pPr marL="2743200" algn="l" defTabSz="914400" rtl="0" eaLnBrk="1" latinLnBrk="0" hangingPunct="1">
                        <a:defRPr sz="1800" b="1" kern="1200">
                          <a:solidFill>
                            <a:schemeClr val="lt1"/>
                          </a:solidFill>
                          <a:latin typeface="Century Schoolbook" panose="02040604050505020304"/>
                        </a:defRPr>
                      </a:lvl7pPr>
                      <a:lvl8pPr marL="3200400" algn="l" defTabSz="914400" rtl="0" eaLnBrk="1" latinLnBrk="0" hangingPunct="1">
                        <a:defRPr sz="1800" b="1" kern="1200">
                          <a:solidFill>
                            <a:schemeClr val="lt1"/>
                          </a:solidFill>
                          <a:latin typeface="Century Schoolbook" panose="02040604050505020304"/>
                        </a:defRPr>
                      </a:lvl8pPr>
                      <a:lvl9pPr marL="3657600" algn="l" defTabSz="914400" rtl="0" eaLnBrk="1" latinLnBrk="0" hangingPunct="1">
                        <a:defRPr sz="1800" b="1" kern="1200">
                          <a:solidFill>
                            <a:schemeClr val="lt1"/>
                          </a:solidFill>
                          <a:latin typeface="Century Schoolbook" panose="020406040505050203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2000" b="1" kern="1200" dirty="0">
                          <a:solidFill>
                            <a:schemeClr val="tx2"/>
                          </a:solidFill>
                          <a:latin typeface="+mj-lt"/>
                          <a:ea typeface="+mn-ea"/>
                          <a:cs typeface="+mn-cs"/>
                        </a:rPr>
                        <a:t>Restricted Species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alpha val="50196"/>
                      </a:srgbClr>
                    </a:solidFill>
                  </a:tcPr>
                </a:tc>
                <a:extLst>
                  <a:ext uri="{0D108BD9-81ED-4DB2-BD59-A6C34878D82A}">
                    <a16:rowId xmlns="" xmlns:a16="http://schemas.microsoft.com/office/drawing/2014/main" val="10000"/>
                  </a:ext>
                </a:extLst>
              </a:tr>
              <a:tr h="1772072">
                <a:tc>
                  <a:txBody>
                    <a:bodyPr/>
                    <a:lstStyle>
                      <a:lvl1pPr marL="0" algn="l" defTabSz="914400" rtl="0" eaLnBrk="1" latinLnBrk="0" hangingPunct="1">
                        <a:defRPr sz="1800" kern="1200">
                          <a:solidFill>
                            <a:schemeClr val="dk1"/>
                          </a:solidFill>
                          <a:latin typeface="Century Schoolbook" panose="02040604050505020304"/>
                        </a:defRPr>
                      </a:lvl1pPr>
                      <a:lvl2pPr marL="457200" algn="l" defTabSz="914400" rtl="0" eaLnBrk="1" latinLnBrk="0" hangingPunct="1">
                        <a:defRPr sz="1800" kern="1200">
                          <a:solidFill>
                            <a:schemeClr val="dk1"/>
                          </a:solidFill>
                          <a:latin typeface="Century Schoolbook" panose="02040604050505020304"/>
                        </a:defRPr>
                      </a:lvl2pPr>
                      <a:lvl3pPr marL="914400" algn="l" defTabSz="914400" rtl="0" eaLnBrk="1" latinLnBrk="0" hangingPunct="1">
                        <a:defRPr sz="1800" kern="1200">
                          <a:solidFill>
                            <a:schemeClr val="dk1"/>
                          </a:solidFill>
                          <a:latin typeface="Century Schoolbook" panose="02040604050505020304"/>
                        </a:defRPr>
                      </a:lvl3pPr>
                      <a:lvl4pPr marL="1371600" algn="l" defTabSz="914400" rtl="0" eaLnBrk="1" latinLnBrk="0" hangingPunct="1">
                        <a:defRPr sz="1800" kern="1200">
                          <a:solidFill>
                            <a:schemeClr val="dk1"/>
                          </a:solidFill>
                          <a:latin typeface="Century Schoolbook" panose="02040604050505020304"/>
                        </a:defRPr>
                      </a:lvl4pPr>
                      <a:lvl5pPr marL="1828800" algn="l" defTabSz="914400" rtl="0" eaLnBrk="1" latinLnBrk="0" hangingPunct="1">
                        <a:defRPr sz="1800" kern="1200">
                          <a:solidFill>
                            <a:schemeClr val="dk1"/>
                          </a:solidFill>
                          <a:latin typeface="Century Schoolbook" panose="02040604050505020304"/>
                        </a:defRPr>
                      </a:lvl5pPr>
                      <a:lvl6pPr marL="2286000" algn="l" defTabSz="914400" rtl="0" eaLnBrk="1" latinLnBrk="0" hangingPunct="1">
                        <a:defRPr sz="1800" kern="1200">
                          <a:solidFill>
                            <a:schemeClr val="dk1"/>
                          </a:solidFill>
                          <a:latin typeface="Century Schoolbook" panose="02040604050505020304"/>
                        </a:defRPr>
                      </a:lvl6pPr>
                      <a:lvl7pPr marL="2743200" algn="l" defTabSz="914400" rtl="0" eaLnBrk="1" latinLnBrk="0" hangingPunct="1">
                        <a:defRPr sz="1800" kern="1200">
                          <a:solidFill>
                            <a:schemeClr val="dk1"/>
                          </a:solidFill>
                          <a:latin typeface="Century Schoolbook" panose="02040604050505020304"/>
                        </a:defRPr>
                      </a:lvl7pPr>
                      <a:lvl8pPr marL="3200400" algn="l" defTabSz="914400" rtl="0" eaLnBrk="1" latinLnBrk="0" hangingPunct="1">
                        <a:defRPr sz="1800" kern="1200">
                          <a:solidFill>
                            <a:schemeClr val="dk1"/>
                          </a:solidFill>
                          <a:latin typeface="Century Schoolbook" panose="02040604050505020304"/>
                        </a:defRPr>
                      </a:lvl8pPr>
                      <a:lvl9pPr marL="3657600" algn="l" defTabSz="914400" rtl="0" eaLnBrk="1" latinLnBrk="0" hangingPunct="1">
                        <a:defRPr sz="1800" kern="1200">
                          <a:solidFill>
                            <a:schemeClr val="dk1"/>
                          </a:solidFill>
                          <a:latin typeface="Century Schoolbook" panose="02040604050505020304"/>
                        </a:defRPr>
                      </a:lvl9pPr>
                    </a:lstStyle>
                    <a:p>
                      <a:r>
                        <a:rPr lang="en-CA" sz="1100" b="1" dirty="0">
                          <a:latin typeface="+mj-lt"/>
                        </a:rPr>
                        <a:t>Fish:</a:t>
                      </a:r>
                    </a:p>
                    <a:p>
                      <a:pPr marL="0" indent="0">
                        <a:buFont typeface="Arial" pitchFamily="34" charset="0"/>
                        <a:buNone/>
                      </a:pPr>
                      <a:r>
                        <a:rPr lang="en-CA" sz="1100" dirty="0">
                          <a:latin typeface="+mj-lt"/>
                        </a:rPr>
                        <a:t>Bighead carp</a:t>
                      </a:r>
                    </a:p>
                    <a:p>
                      <a:r>
                        <a:rPr lang="en-CA" sz="1100" dirty="0">
                          <a:latin typeface="+mj-lt"/>
                        </a:rPr>
                        <a:t>Silver carp</a:t>
                      </a:r>
                    </a:p>
                    <a:p>
                      <a:r>
                        <a:rPr lang="en-CA" sz="1100" dirty="0">
                          <a:latin typeface="+mj-lt"/>
                        </a:rPr>
                        <a:t>Grass carp</a:t>
                      </a:r>
                    </a:p>
                    <a:p>
                      <a:r>
                        <a:rPr lang="en-CA" sz="1100" dirty="0">
                          <a:latin typeface="+mj-lt"/>
                        </a:rPr>
                        <a:t>Black carp</a:t>
                      </a:r>
                    </a:p>
                    <a:p>
                      <a:r>
                        <a:rPr lang="en-CA" sz="1100" dirty="0">
                          <a:latin typeface="+mj-lt"/>
                        </a:rPr>
                        <a:t>Stone moroko</a:t>
                      </a:r>
                    </a:p>
                    <a:p>
                      <a:r>
                        <a:rPr lang="en-CA" sz="1100" dirty="0">
                          <a:latin typeface="+mj-lt"/>
                        </a:rPr>
                        <a:t>Zander</a:t>
                      </a:r>
                    </a:p>
                    <a:p>
                      <a:pPr marL="0" marR="0" indent="0" algn="l" defTabSz="914400" rtl="0" eaLnBrk="1" fontAlgn="auto" latinLnBrk="0" hangingPunct="1">
                        <a:lnSpc>
                          <a:spcPct val="100000"/>
                        </a:lnSpc>
                        <a:spcBef>
                          <a:spcPts val="0"/>
                        </a:spcBef>
                        <a:spcAft>
                          <a:spcPts val="0"/>
                        </a:spcAft>
                        <a:buClrTx/>
                        <a:buSzTx/>
                        <a:buFontTx/>
                        <a:buNone/>
                        <a:tabLst/>
                        <a:defRPr/>
                      </a:pPr>
                      <a:r>
                        <a:rPr lang="en-CA" sz="1100" dirty="0">
                          <a:latin typeface="+mj-lt"/>
                        </a:rPr>
                        <a:t>Wels catfish</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mj-lt"/>
                        </a:rPr>
                        <a:t>Family Channidae:</a:t>
                      </a:r>
                      <a:endParaRPr lang="en-CA" sz="1100" dirty="0">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100" dirty="0">
                          <a:latin typeface="+mj-lt"/>
                        </a:rPr>
                        <a:t>Northern snakehead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50196"/>
                      </a:srgbClr>
                    </a:solidFill>
                  </a:tcPr>
                </a:tc>
                <a:tc>
                  <a:txBody>
                    <a:bodyPr/>
                    <a:lstStyle>
                      <a:lvl1pPr marL="0" algn="l" defTabSz="914400" rtl="0" eaLnBrk="1" latinLnBrk="0" hangingPunct="1">
                        <a:defRPr sz="1800" kern="1200">
                          <a:solidFill>
                            <a:schemeClr val="dk1"/>
                          </a:solidFill>
                          <a:latin typeface="Century Schoolbook" panose="02040604050505020304"/>
                        </a:defRPr>
                      </a:lvl1pPr>
                      <a:lvl2pPr marL="457200" algn="l" defTabSz="914400" rtl="0" eaLnBrk="1" latinLnBrk="0" hangingPunct="1">
                        <a:defRPr sz="1800" kern="1200">
                          <a:solidFill>
                            <a:schemeClr val="dk1"/>
                          </a:solidFill>
                          <a:latin typeface="Century Schoolbook" panose="02040604050505020304"/>
                        </a:defRPr>
                      </a:lvl2pPr>
                      <a:lvl3pPr marL="914400" algn="l" defTabSz="914400" rtl="0" eaLnBrk="1" latinLnBrk="0" hangingPunct="1">
                        <a:defRPr sz="1800" kern="1200">
                          <a:solidFill>
                            <a:schemeClr val="dk1"/>
                          </a:solidFill>
                          <a:latin typeface="Century Schoolbook" panose="02040604050505020304"/>
                        </a:defRPr>
                      </a:lvl3pPr>
                      <a:lvl4pPr marL="1371600" algn="l" defTabSz="914400" rtl="0" eaLnBrk="1" latinLnBrk="0" hangingPunct="1">
                        <a:defRPr sz="1800" kern="1200">
                          <a:solidFill>
                            <a:schemeClr val="dk1"/>
                          </a:solidFill>
                          <a:latin typeface="Century Schoolbook" panose="02040604050505020304"/>
                        </a:defRPr>
                      </a:lvl4pPr>
                      <a:lvl5pPr marL="1828800" algn="l" defTabSz="914400" rtl="0" eaLnBrk="1" latinLnBrk="0" hangingPunct="1">
                        <a:defRPr sz="1800" kern="1200">
                          <a:solidFill>
                            <a:schemeClr val="dk1"/>
                          </a:solidFill>
                          <a:latin typeface="Century Schoolbook" panose="02040604050505020304"/>
                        </a:defRPr>
                      </a:lvl5pPr>
                      <a:lvl6pPr marL="2286000" algn="l" defTabSz="914400" rtl="0" eaLnBrk="1" latinLnBrk="0" hangingPunct="1">
                        <a:defRPr sz="1800" kern="1200">
                          <a:solidFill>
                            <a:schemeClr val="dk1"/>
                          </a:solidFill>
                          <a:latin typeface="Century Schoolbook" panose="02040604050505020304"/>
                        </a:defRPr>
                      </a:lvl6pPr>
                      <a:lvl7pPr marL="2743200" algn="l" defTabSz="914400" rtl="0" eaLnBrk="1" latinLnBrk="0" hangingPunct="1">
                        <a:defRPr sz="1800" kern="1200">
                          <a:solidFill>
                            <a:schemeClr val="dk1"/>
                          </a:solidFill>
                          <a:latin typeface="Century Schoolbook" panose="02040604050505020304"/>
                        </a:defRPr>
                      </a:lvl7pPr>
                      <a:lvl8pPr marL="3200400" algn="l" defTabSz="914400" rtl="0" eaLnBrk="1" latinLnBrk="0" hangingPunct="1">
                        <a:defRPr sz="1800" kern="1200">
                          <a:solidFill>
                            <a:schemeClr val="dk1"/>
                          </a:solidFill>
                          <a:latin typeface="Century Schoolbook" panose="02040604050505020304"/>
                        </a:defRPr>
                      </a:lvl8pPr>
                      <a:lvl9pPr marL="3657600" algn="l" defTabSz="914400" rtl="0" eaLnBrk="1" latinLnBrk="0" hangingPunct="1">
                        <a:defRPr sz="1800" kern="1200">
                          <a:solidFill>
                            <a:schemeClr val="dk1"/>
                          </a:solidFill>
                          <a:latin typeface="Century Schoolbook" panose="020406040505050203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1" u="none" strike="noStrike" kern="0" cap="none" spc="0" normalizeH="0" baseline="0" noProof="0" dirty="0">
                          <a:ln>
                            <a:noFill/>
                          </a:ln>
                          <a:effectLst/>
                          <a:uLnTx/>
                          <a:uFillTx/>
                          <a:latin typeface="+mj-lt"/>
                          <a:sym typeface="Arial"/>
                        </a:rPr>
                        <a:t>Aquatic invertebrates: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CA" sz="1100" u="none" strike="noStrike" kern="0" cap="none" spc="0" normalizeH="0" baseline="0" noProof="0" dirty="0">
                          <a:ln>
                            <a:noFill/>
                          </a:ln>
                          <a:effectLst/>
                          <a:uLnTx/>
                          <a:uFillTx/>
                          <a:latin typeface="+mj-lt"/>
                          <a:sym typeface="Arial"/>
                        </a:rPr>
                        <a:t>Killer shrimp</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CA" sz="1100" u="none" strike="noStrike" kern="0" cap="none" spc="0" normalizeH="0" baseline="0" noProof="0" dirty="0">
                          <a:ln>
                            <a:noFill/>
                          </a:ln>
                          <a:effectLst/>
                          <a:uLnTx/>
                          <a:uFillTx/>
                          <a:latin typeface="+mj-lt"/>
                          <a:sym typeface="Arial"/>
                        </a:rPr>
                        <a:t>Yabby (crayfish)</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CA" sz="1100" u="none" strike="noStrike" kern="0" cap="none" spc="0" normalizeH="0" baseline="0" noProof="0" dirty="0">
                          <a:ln>
                            <a:noFill/>
                          </a:ln>
                          <a:effectLst/>
                          <a:uLnTx/>
                          <a:uFillTx/>
                          <a:latin typeface="+mj-lt"/>
                          <a:sym typeface="Arial"/>
                        </a:rPr>
                        <a:t>Golden mussel</a:t>
                      </a:r>
                      <a:endParaRPr kumimoji="0" lang="en-CA" sz="1100" u="none" strike="noStrike" kern="0" cap="none" spc="0" normalizeH="0" baseline="0" noProof="0" dirty="0">
                        <a:ln>
                          <a:noFill/>
                        </a:ln>
                        <a:effectLst/>
                        <a:uLnTx/>
                        <a:uFillTx/>
                        <a:latin typeface="+mj-lt"/>
                        <a:cs typeface="Arial" panose="020B0604020202020204" pitchFamily="34" charset="0"/>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50196"/>
                      </a:srgbClr>
                    </a:solidFill>
                  </a:tcPr>
                </a:tc>
                <a:tc>
                  <a:txBody>
                    <a:bodyPr/>
                    <a:lstStyle>
                      <a:lvl1pPr marL="0" algn="l" defTabSz="914400" rtl="0" eaLnBrk="1" latinLnBrk="0" hangingPunct="1">
                        <a:defRPr sz="1800" kern="1200">
                          <a:solidFill>
                            <a:schemeClr val="dk1"/>
                          </a:solidFill>
                          <a:latin typeface="Century Schoolbook" panose="02040604050505020304"/>
                        </a:defRPr>
                      </a:lvl1pPr>
                      <a:lvl2pPr marL="457200" algn="l" defTabSz="914400" rtl="0" eaLnBrk="1" latinLnBrk="0" hangingPunct="1">
                        <a:defRPr sz="1800" kern="1200">
                          <a:solidFill>
                            <a:schemeClr val="dk1"/>
                          </a:solidFill>
                          <a:latin typeface="Century Schoolbook" panose="02040604050505020304"/>
                        </a:defRPr>
                      </a:lvl2pPr>
                      <a:lvl3pPr marL="914400" algn="l" defTabSz="914400" rtl="0" eaLnBrk="1" latinLnBrk="0" hangingPunct="1">
                        <a:defRPr sz="1800" kern="1200">
                          <a:solidFill>
                            <a:schemeClr val="dk1"/>
                          </a:solidFill>
                          <a:latin typeface="Century Schoolbook" panose="02040604050505020304"/>
                        </a:defRPr>
                      </a:lvl3pPr>
                      <a:lvl4pPr marL="1371600" algn="l" defTabSz="914400" rtl="0" eaLnBrk="1" latinLnBrk="0" hangingPunct="1">
                        <a:defRPr sz="1800" kern="1200">
                          <a:solidFill>
                            <a:schemeClr val="dk1"/>
                          </a:solidFill>
                          <a:latin typeface="Century Schoolbook" panose="02040604050505020304"/>
                        </a:defRPr>
                      </a:lvl4pPr>
                      <a:lvl5pPr marL="1828800" algn="l" defTabSz="914400" rtl="0" eaLnBrk="1" latinLnBrk="0" hangingPunct="1">
                        <a:defRPr sz="1800" kern="1200">
                          <a:solidFill>
                            <a:schemeClr val="dk1"/>
                          </a:solidFill>
                          <a:latin typeface="Century Schoolbook" panose="02040604050505020304"/>
                        </a:defRPr>
                      </a:lvl5pPr>
                      <a:lvl6pPr marL="2286000" algn="l" defTabSz="914400" rtl="0" eaLnBrk="1" latinLnBrk="0" hangingPunct="1">
                        <a:defRPr sz="1800" kern="1200">
                          <a:solidFill>
                            <a:schemeClr val="dk1"/>
                          </a:solidFill>
                          <a:latin typeface="Century Schoolbook" panose="02040604050505020304"/>
                        </a:defRPr>
                      </a:lvl6pPr>
                      <a:lvl7pPr marL="2743200" algn="l" defTabSz="914400" rtl="0" eaLnBrk="1" latinLnBrk="0" hangingPunct="1">
                        <a:defRPr sz="1800" kern="1200">
                          <a:solidFill>
                            <a:schemeClr val="dk1"/>
                          </a:solidFill>
                          <a:latin typeface="Century Schoolbook" panose="02040604050505020304"/>
                        </a:defRPr>
                      </a:lvl7pPr>
                      <a:lvl8pPr marL="3200400" algn="l" defTabSz="914400" rtl="0" eaLnBrk="1" latinLnBrk="0" hangingPunct="1">
                        <a:defRPr sz="1800" kern="1200">
                          <a:solidFill>
                            <a:schemeClr val="dk1"/>
                          </a:solidFill>
                          <a:latin typeface="Century Schoolbook" panose="02040604050505020304"/>
                        </a:defRPr>
                      </a:lvl8pPr>
                      <a:lvl9pPr marL="3657600" algn="l" defTabSz="914400" rtl="0" eaLnBrk="1" latinLnBrk="0" hangingPunct="1">
                        <a:defRPr sz="1800" kern="1200">
                          <a:solidFill>
                            <a:schemeClr val="dk1"/>
                          </a:solidFill>
                          <a:latin typeface="Century Schoolbook" panose="020406040505050203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1" u="none" strike="noStrike" kern="0" cap="none" spc="0" normalizeH="0" baseline="0" noProof="0" dirty="0">
                          <a:ln>
                            <a:noFill/>
                          </a:ln>
                          <a:effectLst/>
                          <a:uLnTx/>
                          <a:uFillTx/>
                          <a:latin typeface="+mj-lt"/>
                          <a:sym typeface="Arial"/>
                        </a:rPr>
                        <a:t>Plants: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CA" sz="1100" u="none" strike="noStrike" kern="0" cap="none" spc="0" normalizeH="0" baseline="0" noProof="0" dirty="0">
                          <a:ln>
                            <a:noFill/>
                          </a:ln>
                          <a:effectLst/>
                          <a:uLnTx/>
                          <a:uFillTx/>
                          <a:latin typeface="+mj-lt"/>
                          <a:sym typeface="Arial"/>
                        </a:rPr>
                        <a:t>Hydrilla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CA" sz="1100" u="none" strike="noStrike" kern="0" cap="none" spc="0" normalizeH="0" baseline="0" noProof="0" dirty="0">
                          <a:ln>
                            <a:noFill/>
                          </a:ln>
                          <a:effectLst/>
                          <a:uLnTx/>
                          <a:uFillTx/>
                          <a:latin typeface="+mj-lt"/>
                          <a:sym typeface="Arial"/>
                        </a:rPr>
                        <a:t>Brazilian elodea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CA" sz="1100" u="none" strike="noStrike" kern="0" cap="none" spc="0" normalizeH="0" baseline="0" noProof="0" dirty="0">
                          <a:ln>
                            <a:noFill/>
                          </a:ln>
                          <a:effectLst/>
                          <a:uLnTx/>
                          <a:uFillTx/>
                          <a:latin typeface="+mj-lt"/>
                          <a:sym typeface="Arial"/>
                        </a:rPr>
                        <a:t>Water soldier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CA" sz="1100" u="none" strike="noStrike" kern="0" cap="none" spc="0" normalizeH="0" baseline="0" noProof="0" dirty="0">
                          <a:ln>
                            <a:noFill/>
                          </a:ln>
                          <a:effectLst/>
                          <a:uLnTx/>
                          <a:uFillTx/>
                          <a:latin typeface="+mj-lt"/>
                          <a:sym typeface="Arial"/>
                        </a:rPr>
                        <a:t>European water chestnut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CA" sz="1100" u="none" strike="noStrike" kern="0" cap="none" spc="0" normalizeH="0" baseline="0" noProof="0" dirty="0">
                          <a:ln>
                            <a:noFill/>
                          </a:ln>
                          <a:effectLst/>
                          <a:uLnTx/>
                          <a:uFillTx/>
                          <a:latin typeface="+mj-lt"/>
                          <a:sym typeface="Arial"/>
                        </a:rPr>
                        <a:t>Parrot feather</a:t>
                      </a:r>
                      <a:endParaRPr kumimoji="0" lang="en-CA" sz="1100" b="0" i="0" u="none" strike="noStrike" kern="0" cap="none" spc="0" normalizeH="0" baseline="0" noProof="0" dirty="0">
                        <a:ln>
                          <a:noFill/>
                        </a:ln>
                        <a:solidFill>
                          <a:prstClr val="black"/>
                        </a:solidFill>
                        <a:effectLst/>
                        <a:uLnTx/>
                        <a:uFillTx/>
                        <a:latin typeface="+mj-lt"/>
                        <a:ea typeface="+mn-ea"/>
                        <a:cs typeface="Arial" panose="020B0604020202020204" pitchFamily="34" charset="0"/>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50196"/>
                      </a:srgbClr>
                    </a:solidFill>
                  </a:tcPr>
                </a:tc>
                <a:tc>
                  <a:txBody>
                    <a:bodyPr/>
                    <a:lstStyle>
                      <a:lvl1pPr marL="0" algn="l" defTabSz="914400" rtl="0" eaLnBrk="1" latinLnBrk="0" hangingPunct="1">
                        <a:defRPr sz="1800" kern="1200">
                          <a:solidFill>
                            <a:schemeClr val="dk1"/>
                          </a:solidFill>
                          <a:latin typeface="Century Schoolbook" panose="02040604050505020304"/>
                        </a:defRPr>
                      </a:lvl1pPr>
                      <a:lvl2pPr marL="457200" algn="l" defTabSz="914400" rtl="0" eaLnBrk="1" latinLnBrk="0" hangingPunct="1">
                        <a:defRPr sz="1800" kern="1200">
                          <a:solidFill>
                            <a:schemeClr val="dk1"/>
                          </a:solidFill>
                          <a:latin typeface="Century Schoolbook" panose="02040604050505020304"/>
                        </a:defRPr>
                      </a:lvl2pPr>
                      <a:lvl3pPr marL="914400" algn="l" defTabSz="914400" rtl="0" eaLnBrk="1" latinLnBrk="0" hangingPunct="1">
                        <a:defRPr sz="1800" kern="1200">
                          <a:solidFill>
                            <a:schemeClr val="dk1"/>
                          </a:solidFill>
                          <a:latin typeface="Century Schoolbook" panose="02040604050505020304"/>
                        </a:defRPr>
                      </a:lvl3pPr>
                      <a:lvl4pPr marL="1371600" algn="l" defTabSz="914400" rtl="0" eaLnBrk="1" latinLnBrk="0" hangingPunct="1">
                        <a:defRPr sz="1800" kern="1200">
                          <a:solidFill>
                            <a:schemeClr val="dk1"/>
                          </a:solidFill>
                          <a:latin typeface="Century Schoolbook" panose="02040604050505020304"/>
                        </a:defRPr>
                      </a:lvl4pPr>
                      <a:lvl5pPr marL="1828800" algn="l" defTabSz="914400" rtl="0" eaLnBrk="1" latinLnBrk="0" hangingPunct="1">
                        <a:defRPr sz="1800" kern="1200">
                          <a:solidFill>
                            <a:schemeClr val="dk1"/>
                          </a:solidFill>
                          <a:latin typeface="Century Schoolbook" panose="02040604050505020304"/>
                        </a:defRPr>
                      </a:lvl5pPr>
                      <a:lvl6pPr marL="2286000" algn="l" defTabSz="914400" rtl="0" eaLnBrk="1" latinLnBrk="0" hangingPunct="1">
                        <a:defRPr sz="1800" kern="1200">
                          <a:solidFill>
                            <a:schemeClr val="dk1"/>
                          </a:solidFill>
                          <a:latin typeface="Century Schoolbook" panose="02040604050505020304"/>
                        </a:defRPr>
                      </a:lvl6pPr>
                      <a:lvl7pPr marL="2743200" algn="l" defTabSz="914400" rtl="0" eaLnBrk="1" latinLnBrk="0" hangingPunct="1">
                        <a:defRPr sz="1800" kern="1200">
                          <a:solidFill>
                            <a:schemeClr val="dk1"/>
                          </a:solidFill>
                          <a:latin typeface="Century Schoolbook" panose="02040604050505020304"/>
                        </a:defRPr>
                      </a:lvl7pPr>
                      <a:lvl8pPr marL="3200400" algn="l" defTabSz="914400" rtl="0" eaLnBrk="1" latinLnBrk="0" hangingPunct="1">
                        <a:defRPr sz="1800" kern="1200">
                          <a:solidFill>
                            <a:schemeClr val="dk1"/>
                          </a:solidFill>
                          <a:latin typeface="Century Schoolbook" panose="02040604050505020304"/>
                        </a:defRPr>
                      </a:lvl8pPr>
                      <a:lvl9pPr marL="3657600" algn="l" defTabSz="914400" rtl="0" eaLnBrk="1" latinLnBrk="0" hangingPunct="1">
                        <a:defRPr sz="1800" kern="1200">
                          <a:solidFill>
                            <a:schemeClr val="dk1"/>
                          </a:solidFill>
                          <a:latin typeface="Century Schoolbook" panose="02040604050505020304"/>
                        </a:defRPr>
                      </a:lvl9pPr>
                    </a:lstStyle>
                    <a:p>
                      <a:pPr marL="0" marR="0" lvl="0" indent="0" algn="l" defTabSz="914400" rtl="0" eaLnBrk="1" fontAlgn="auto" latinLnBrk="0" hangingPunct="1">
                        <a:lnSpc>
                          <a:spcPct val="100000"/>
                        </a:lnSpc>
                        <a:spcBef>
                          <a:spcPts val="0"/>
                        </a:spcBef>
                        <a:spcAft>
                          <a:spcPts val="0"/>
                        </a:spcAft>
                        <a:buClrTx/>
                        <a:buSzTx/>
                        <a:buNone/>
                        <a:tabLst/>
                        <a:defRPr/>
                      </a:pPr>
                      <a:r>
                        <a:rPr kumimoji="0" lang="en-CA" sz="1400" b="1" u="none" strike="noStrike" kern="0" cap="none" spc="0" normalizeH="0" baseline="0" dirty="0">
                          <a:ln>
                            <a:noFill/>
                          </a:ln>
                          <a:solidFill>
                            <a:schemeClr val="dk1"/>
                          </a:solidFill>
                          <a:effectLst/>
                          <a:uLnTx/>
                          <a:uFillTx/>
                          <a:latin typeface="+mj-lt"/>
                          <a:ea typeface="+mn-ea"/>
                          <a:cs typeface="+mn-cs"/>
                        </a:rPr>
                        <a:t>Plants:</a:t>
                      </a:r>
                    </a:p>
                    <a:p>
                      <a:pPr marL="0" marR="0" lvl="0" indent="0" algn="l" defTabSz="914400" rtl="0" eaLnBrk="1" fontAlgn="auto" latinLnBrk="0" hangingPunct="1">
                        <a:lnSpc>
                          <a:spcPct val="100000"/>
                        </a:lnSpc>
                        <a:spcBef>
                          <a:spcPts val="0"/>
                        </a:spcBef>
                        <a:spcAft>
                          <a:spcPts val="0"/>
                        </a:spcAft>
                        <a:buClrTx/>
                        <a:buSzTx/>
                        <a:buNone/>
                        <a:tabLst/>
                        <a:defRPr/>
                      </a:pPr>
                      <a:r>
                        <a:rPr kumimoji="0" lang="en-CA" sz="1400" u="none" strike="noStrike" kern="0" cap="none" spc="0" normalizeH="0" baseline="0" dirty="0">
                          <a:ln>
                            <a:noFill/>
                          </a:ln>
                          <a:solidFill>
                            <a:schemeClr val="dk1"/>
                          </a:solidFill>
                          <a:effectLst/>
                          <a:uLnTx/>
                          <a:uFillTx/>
                          <a:latin typeface="+mj-lt"/>
                          <a:ea typeface="+mn-ea"/>
                          <a:cs typeface="+mn-cs"/>
                        </a:rPr>
                        <a:t>Phragmites</a:t>
                      </a:r>
                    </a:p>
                    <a:p>
                      <a:pPr marL="0" marR="0" lvl="0" indent="0" algn="l" defTabSz="914400" rtl="0" eaLnBrk="1" fontAlgn="auto" latinLnBrk="0" hangingPunct="1">
                        <a:lnSpc>
                          <a:spcPct val="100000"/>
                        </a:lnSpc>
                        <a:spcBef>
                          <a:spcPts val="0"/>
                        </a:spcBef>
                        <a:spcAft>
                          <a:spcPts val="0"/>
                        </a:spcAft>
                        <a:buClrTx/>
                        <a:buSzTx/>
                        <a:buNone/>
                        <a:tabLst/>
                        <a:defRPr/>
                      </a:pPr>
                      <a:r>
                        <a:rPr kumimoji="0" lang="en-CA" sz="1400" u="none" strike="noStrike" kern="0" cap="none" spc="0" normalizeH="0" baseline="0" dirty="0">
                          <a:ln>
                            <a:noFill/>
                          </a:ln>
                          <a:solidFill>
                            <a:schemeClr val="dk1"/>
                          </a:solidFill>
                          <a:effectLst/>
                          <a:uLnTx/>
                          <a:uFillTx/>
                          <a:latin typeface="+mj-lt"/>
                          <a:ea typeface="+mn-ea"/>
                          <a:cs typeface="+mn-cs"/>
                        </a:rPr>
                        <a:t>Dog Strangling Vine</a:t>
                      </a:r>
                    </a:p>
                    <a:p>
                      <a:pPr marL="0" marR="0" lvl="0" indent="0" algn="l" defTabSz="914400" rtl="0" eaLnBrk="1" fontAlgn="auto" latinLnBrk="0" hangingPunct="1">
                        <a:lnSpc>
                          <a:spcPct val="100000"/>
                        </a:lnSpc>
                        <a:spcBef>
                          <a:spcPts val="0"/>
                        </a:spcBef>
                        <a:spcAft>
                          <a:spcPts val="0"/>
                        </a:spcAft>
                        <a:buClrTx/>
                        <a:buSzTx/>
                        <a:buNone/>
                        <a:tabLst/>
                        <a:defRPr/>
                      </a:pPr>
                      <a:r>
                        <a:rPr kumimoji="0" lang="en-CA" sz="1400" u="none" strike="noStrike" kern="0" cap="none" spc="0" normalizeH="0" baseline="0" dirty="0">
                          <a:ln>
                            <a:noFill/>
                          </a:ln>
                          <a:solidFill>
                            <a:schemeClr val="dk1"/>
                          </a:solidFill>
                          <a:effectLst/>
                          <a:uLnTx/>
                          <a:uFillTx/>
                          <a:latin typeface="+mj-lt"/>
                          <a:ea typeface="+mn-ea"/>
                          <a:cs typeface="+mn-cs"/>
                        </a:rPr>
                        <a:t>Black Dog Strangling Vine </a:t>
                      </a:r>
                    </a:p>
                    <a:p>
                      <a:pPr marL="0" marR="0" lvl="0" indent="0" algn="l" defTabSz="914400" rtl="0" eaLnBrk="1" fontAlgn="auto" latinLnBrk="0" hangingPunct="1">
                        <a:lnSpc>
                          <a:spcPct val="100000"/>
                        </a:lnSpc>
                        <a:spcBef>
                          <a:spcPts val="0"/>
                        </a:spcBef>
                        <a:spcAft>
                          <a:spcPts val="0"/>
                        </a:spcAft>
                        <a:buClrTx/>
                        <a:buSzTx/>
                        <a:buNone/>
                        <a:tabLst/>
                        <a:defRPr/>
                      </a:pPr>
                      <a:r>
                        <a:rPr kumimoji="0" lang="en-CA" sz="1400" u="none" strike="noStrike" kern="0" cap="none" spc="0" normalizeH="0" baseline="0" dirty="0">
                          <a:ln>
                            <a:noFill/>
                          </a:ln>
                          <a:solidFill>
                            <a:schemeClr val="dk1"/>
                          </a:solidFill>
                          <a:effectLst/>
                          <a:uLnTx/>
                          <a:uFillTx/>
                          <a:latin typeface="+mj-lt"/>
                          <a:ea typeface="+mn-ea"/>
                          <a:cs typeface="+mn-cs"/>
                        </a:rPr>
                        <a:t>Japanese Knotweed </a:t>
                      </a:r>
                    </a:p>
                    <a:p>
                      <a:endParaRPr lang="en-CA" sz="11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alpha val="50196"/>
                      </a:srgbClr>
                    </a:solidFill>
                  </a:tcPr>
                </a:tc>
                <a:extLst>
                  <a:ext uri="{0D108BD9-81ED-4DB2-BD59-A6C34878D82A}">
                    <a16:rowId xmlns="" xmlns:a16="http://schemas.microsoft.com/office/drawing/2014/main" val="10001"/>
                  </a:ext>
                </a:extLst>
              </a:tr>
              <a:tr h="896161">
                <a:tc gridSpan="3">
                  <a:txBody>
                    <a:bodyPr/>
                    <a:lstStyle>
                      <a:lvl1pPr marL="0" algn="l" defTabSz="914400" rtl="0" eaLnBrk="1" latinLnBrk="0" hangingPunct="1">
                        <a:defRPr sz="1800" kern="1200">
                          <a:solidFill>
                            <a:schemeClr val="dk1"/>
                          </a:solidFill>
                          <a:latin typeface="Century Schoolbook" panose="02040604050505020304"/>
                        </a:defRPr>
                      </a:lvl1pPr>
                      <a:lvl2pPr marL="457200" algn="l" defTabSz="914400" rtl="0" eaLnBrk="1" latinLnBrk="0" hangingPunct="1">
                        <a:defRPr sz="1800" kern="1200">
                          <a:solidFill>
                            <a:schemeClr val="dk1"/>
                          </a:solidFill>
                          <a:latin typeface="Century Schoolbook" panose="02040604050505020304"/>
                        </a:defRPr>
                      </a:lvl2pPr>
                      <a:lvl3pPr marL="914400" algn="l" defTabSz="914400" rtl="0" eaLnBrk="1" latinLnBrk="0" hangingPunct="1">
                        <a:defRPr sz="1800" kern="1200">
                          <a:solidFill>
                            <a:schemeClr val="dk1"/>
                          </a:solidFill>
                          <a:latin typeface="Century Schoolbook" panose="02040604050505020304"/>
                        </a:defRPr>
                      </a:lvl3pPr>
                      <a:lvl4pPr marL="1371600" algn="l" defTabSz="914400" rtl="0" eaLnBrk="1" latinLnBrk="0" hangingPunct="1">
                        <a:defRPr sz="1800" kern="1200">
                          <a:solidFill>
                            <a:schemeClr val="dk1"/>
                          </a:solidFill>
                          <a:latin typeface="Century Schoolbook" panose="02040604050505020304"/>
                        </a:defRPr>
                      </a:lvl4pPr>
                      <a:lvl5pPr marL="1828800" algn="l" defTabSz="914400" rtl="0" eaLnBrk="1" latinLnBrk="0" hangingPunct="1">
                        <a:defRPr sz="1800" kern="1200">
                          <a:solidFill>
                            <a:schemeClr val="dk1"/>
                          </a:solidFill>
                          <a:latin typeface="Century Schoolbook" panose="02040604050505020304"/>
                        </a:defRPr>
                      </a:lvl5pPr>
                      <a:lvl6pPr marL="2286000" algn="l" defTabSz="914400" rtl="0" eaLnBrk="1" latinLnBrk="0" hangingPunct="1">
                        <a:defRPr sz="1800" kern="1200">
                          <a:solidFill>
                            <a:schemeClr val="dk1"/>
                          </a:solidFill>
                          <a:latin typeface="Century Schoolbook" panose="02040604050505020304"/>
                        </a:defRPr>
                      </a:lvl6pPr>
                      <a:lvl7pPr marL="2743200" algn="l" defTabSz="914400" rtl="0" eaLnBrk="1" latinLnBrk="0" hangingPunct="1">
                        <a:defRPr sz="1800" kern="1200">
                          <a:solidFill>
                            <a:schemeClr val="dk1"/>
                          </a:solidFill>
                          <a:latin typeface="Century Schoolbook" panose="02040604050505020304"/>
                        </a:defRPr>
                      </a:lvl7pPr>
                      <a:lvl8pPr marL="3200400" algn="l" defTabSz="914400" rtl="0" eaLnBrk="1" latinLnBrk="0" hangingPunct="1">
                        <a:defRPr sz="1800" kern="1200">
                          <a:solidFill>
                            <a:schemeClr val="dk1"/>
                          </a:solidFill>
                          <a:latin typeface="Century Schoolbook" panose="02040604050505020304"/>
                        </a:defRPr>
                      </a:lvl8pPr>
                      <a:lvl9pPr marL="3657600" algn="l" defTabSz="914400" rtl="0" eaLnBrk="1" latinLnBrk="0" hangingPunct="1">
                        <a:defRPr sz="1800" kern="1200">
                          <a:solidFill>
                            <a:schemeClr val="dk1"/>
                          </a:solidFill>
                          <a:latin typeface="Century Schoolbook" panose="02040604050505020304"/>
                        </a:defRPr>
                      </a:lvl9pPr>
                    </a:lstStyle>
                    <a:p>
                      <a:pPr marL="0" indent="0">
                        <a:buFont typeface="Arial" panose="020B0604020202020204" pitchFamily="34" charset="0"/>
                        <a:buNone/>
                      </a:pPr>
                      <a:r>
                        <a:rPr lang="en-CA" sz="1100" b="1" dirty="0">
                          <a:latin typeface="+mj-lt"/>
                        </a:rPr>
                        <a:t>Prohibitions:</a:t>
                      </a:r>
                    </a:p>
                    <a:p>
                      <a:pPr marL="171450" indent="-171450">
                        <a:buFont typeface="Arial" panose="020B0604020202020204" pitchFamily="34" charset="0"/>
                        <a:buChar char="•"/>
                      </a:pPr>
                      <a:r>
                        <a:rPr lang="en-CA" sz="1100" dirty="0">
                          <a:latin typeface="+mj-lt"/>
                        </a:rPr>
                        <a:t>No</a:t>
                      </a:r>
                      <a:r>
                        <a:rPr lang="en-CA" sz="1100" baseline="0" dirty="0">
                          <a:latin typeface="+mj-lt"/>
                        </a:rPr>
                        <a:t> bringing into Ontario </a:t>
                      </a:r>
                    </a:p>
                    <a:p>
                      <a:pPr marL="171450" indent="-171450">
                        <a:buFont typeface="Arial" panose="020B0604020202020204" pitchFamily="34" charset="0"/>
                        <a:buChar char="•"/>
                      </a:pPr>
                      <a:r>
                        <a:rPr lang="en-CA" sz="1100" baseline="0" dirty="0">
                          <a:latin typeface="+mj-lt"/>
                        </a:rPr>
                        <a:t>No deposit or release in Ontario</a:t>
                      </a:r>
                    </a:p>
                    <a:p>
                      <a:pPr marL="171450" indent="-171450">
                        <a:buFont typeface="Arial" panose="020B0604020202020204" pitchFamily="34" charset="0"/>
                        <a:buChar char="•"/>
                      </a:pPr>
                      <a:r>
                        <a:rPr lang="en-CA" sz="1100" baseline="0" dirty="0">
                          <a:latin typeface="+mj-lt"/>
                        </a:rPr>
                        <a:t>No possession or transport</a:t>
                      </a:r>
                    </a:p>
                    <a:p>
                      <a:pPr marL="171450" indent="-171450">
                        <a:buFont typeface="Arial" panose="020B0604020202020204" pitchFamily="34" charset="0"/>
                        <a:buChar char="•"/>
                      </a:pPr>
                      <a:r>
                        <a:rPr lang="en-CA" sz="1100" baseline="0" dirty="0">
                          <a:latin typeface="+mj-lt"/>
                        </a:rPr>
                        <a:t>No propagation</a:t>
                      </a:r>
                    </a:p>
                    <a:p>
                      <a:pPr marL="171450" indent="-171450">
                        <a:buFont typeface="Arial" panose="020B0604020202020204" pitchFamily="34" charset="0"/>
                        <a:buChar char="•"/>
                      </a:pPr>
                      <a:r>
                        <a:rPr lang="en-CA" sz="1100" baseline="0" dirty="0">
                          <a:latin typeface="+mj-lt"/>
                        </a:rPr>
                        <a:t>No buying, selling, leasing or trading.</a:t>
                      </a:r>
                    </a:p>
                    <a:p>
                      <a:pPr marL="0" indent="0">
                        <a:buFont typeface="Arial" panose="020B0604020202020204" pitchFamily="34" charset="0"/>
                        <a:buNone/>
                      </a:pPr>
                      <a:endParaRPr lang="en-CA" sz="1100" baseline="0" dirty="0">
                        <a:latin typeface="+mj-lt"/>
                      </a:endParaRPr>
                    </a:p>
                    <a:p>
                      <a:pPr marL="0" indent="0">
                        <a:buFont typeface="Arial" panose="020B0604020202020204" pitchFamily="34" charset="0"/>
                        <a:buNone/>
                      </a:pPr>
                      <a:r>
                        <a:rPr lang="en-CA" sz="1100" b="1" baseline="0" dirty="0">
                          <a:latin typeface="+mj-lt"/>
                        </a:rPr>
                        <a:t>Exceptions for:</a:t>
                      </a:r>
                    </a:p>
                    <a:p>
                      <a:pPr marL="171450" lvl="0" indent="-171450">
                        <a:buFont typeface="Arial" panose="020B0604020202020204" pitchFamily="34" charset="0"/>
                        <a:buChar char="•"/>
                      </a:pPr>
                      <a:r>
                        <a:rPr lang="en-CA" sz="1100" baseline="0" dirty="0">
                          <a:latin typeface="+mj-lt"/>
                        </a:rPr>
                        <a:t>dead and eviscerated carp(s), snakehead(s), zander </a:t>
                      </a:r>
                    </a:p>
                    <a:p>
                      <a:pPr marL="171450" lvl="0" indent="-171450">
                        <a:buFont typeface="Arial" panose="020B0604020202020204" pitchFamily="34" charset="0"/>
                        <a:buChar char="•"/>
                      </a:pPr>
                      <a:r>
                        <a:rPr lang="en-CA" sz="1100" baseline="0" dirty="0">
                          <a:latin typeface="+mj-lt"/>
                        </a:rPr>
                        <a:t>In water movement of Water Soldier and Water Chestnut</a:t>
                      </a:r>
                      <a:endParaRPr lang="en-CA" sz="1100" baseline="0" dirty="0">
                        <a:latin typeface="+mj-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50196"/>
                      </a:srgbClr>
                    </a:solidFill>
                  </a:tcPr>
                </a:tc>
                <a:tc hMerge="1">
                  <a:txBody>
                    <a:bodyPr/>
                    <a:lstStyle/>
                    <a:p>
                      <a:endParaRPr lang="en-CA"/>
                    </a:p>
                  </a:txBody>
                  <a:tcPr/>
                </a:tc>
                <a:tc hMerge="1">
                  <a:txBody>
                    <a:bodyPr/>
                    <a:lstStyle/>
                    <a:p>
                      <a:endParaRPr lang="en-CA"/>
                    </a:p>
                  </a:txBody>
                  <a:tcPr/>
                </a:tc>
                <a:tc>
                  <a:txBody>
                    <a:bodyPr/>
                    <a:lstStyle>
                      <a:lvl1pPr marL="0" algn="l" defTabSz="914400" rtl="0" eaLnBrk="1" latinLnBrk="0" hangingPunct="1">
                        <a:defRPr sz="1800" kern="1200">
                          <a:solidFill>
                            <a:schemeClr val="dk1"/>
                          </a:solidFill>
                          <a:latin typeface="Century Schoolbook" panose="02040604050505020304"/>
                        </a:defRPr>
                      </a:lvl1pPr>
                      <a:lvl2pPr marL="457200" algn="l" defTabSz="914400" rtl="0" eaLnBrk="1" latinLnBrk="0" hangingPunct="1">
                        <a:defRPr sz="1800" kern="1200">
                          <a:solidFill>
                            <a:schemeClr val="dk1"/>
                          </a:solidFill>
                          <a:latin typeface="Century Schoolbook" panose="02040604050505020304"/>
                        </a:defRPr>
                      </a:lvl2pPr>
                      <a:lvl3pPr marL="914400" algn="l" defTabSz="914400" rtl="0" eaLnBrk="1" latinLnBrk="0" hangingPunct="1">
                        <a:defRPr sz="1800" kern="1200">
                          <a:solidFill>
                            <a:schemeClr val="dk1"/>
                          </a:solidFill>
                          <a:latin typeface="Century Schoolbook" panose="02040604050505020304"/>
                        </a:defRPr>
                      </a:lvl3pPr>
                      <a:lvl4pPr marL="1371600" algn="l" defTabSz="914400" rtl="0" eaLnBrk="1" latinLnBrk="0" hangingPunct="1">
                        <a:defRPr sz="1800" kern="1200">
                          <a:solidFill>
                            <a:schemeClr val="dk1"/>
                          </a:solidFill>
                          <a:latin typeface="Century Schoolbook" panose="02040604050505020304"/>
                        </a:defRPr>
                      </a:lvl4pPr>
                      <a:lvl5pPr marL="1828800" algn="l" defTabSz="914400" rtl="0" eaLnBrk="1" latinLnBrk="0" hangingPunct="1">
                        <a:defRPr sz="1800" kern="1200">
                          <a:solidFill>
                            <a:schemeClr val="dk1"/>
                          </a:solidFill>
                          <a:latin typeface="Century Schoolbook" panose="02040604050505020304"/>
                        </a:defRPr>
                      </a:lvl5pPr>
                      <a:lvl6pPr marL="2286000" algn="l" defTabSz="914400" rtl="0" eaLnBrk="1" latinLnBrk="0" hangingPunct="1">
                        <a:defRPr sz="1800" kern="1200">
                          <a:solidFill>
                            <a:schemeClr val="dk1"/>
                          </a:solidFill>
                          <a:latin typeface="Century Schoolbook" panose="02040604050505020304"/>
                        </a:defRPr>
                      </a:lvl6pPr>
                      <a:lvl7pPr marL="2743200" algn="l" defTabSz="914400" rtl="0" eaLnBrk="1" latinLnBrk="0" hangingPunct="1">
                        <a:defRPr sz="1800" kern="1200">
                          <a:solidFill>
                            <a:schemeClr val="dk1"/>
                          </a:solidFill>
                          <a:latin typeface="Century Schoolbook" panose="02040604050505020304"/>
                        </a:defRPr>
                      </a:lvl7pPr>
                      <a:lvl8pPr marL="3200400" algn="l" defTabSz="914400" rtl="0" eaLnBrk="1" latinLnBrk="0" hangingPunct="1">
                        <a:defRPr sz="1800" kern="1200">
                          <a:solidFill>
                            <a:schemeClr val="dk1"/>
                          </a:solidFill>
                          <a:latin typeface="Century Schoolbook" panose="02040604050505020304"/>
                        </a:defRPr>
                      </a:lvl8pPr>
                      <a:lvl9pPr marL="3657600" algn="l" defTabSz="914400" rtl="0" eaLnBrk="1" latinLnBrk="0" hangingPunct="1">
                        <a:defRPr sz="1800" kern="1200">
                          <a:solidFill>
                            <a:schemeClr val="dk1"/>
                          </a:solidFill>
                          <a:latin typeface="Century Schoolbook" panose="02040604050505020304"/>
                        </a:defRPr>
                      </a:lvl9pPr>
                    </a:lstStyle>
                    <a:p>
                      <a:pPr marL="0" algn="l" defTabSz="914400" rtl="0" eaLnBrk="1" latinLnBrk="0" hangingPunct="1"/>
                      <a:r>
                        <a:rPr lang="en-CA" sz="1100" b="1" kern="1200" dirty="0">
                          <a:solidFill>
                            <a:schemeClr val="dk1"/>
                          </a:solidFill>
                          <a:latin typeface="+mj-lt"/>
                          <a:ea typeface="+mn-ea"/>
                          <a:cs typeface="+mn-cs"/>
                        </a:rPr>
                        <a:t>Prohibitions:</a:t>
                      </a:r>
                    </a:p>
                    <a:p>
                      <a:pPr marL="0" indent="0">
                        <a:buFont typeface="Arial" panose="020B0604020202020204" pitchFamily="34" charset="0"/>
                        <a:buNone/>
                      </a:pPr>
                      <a:r>
                        <a:rPr lang="en-CA" sz="1100" kern="1200" baseline="0" dirty="0">
                          <a:solidFill>
                            <a:schemeClr val="dk1"/>
                          </a:solidFill>
                          <a:latin typeface="+mj-lt"/>
                          <a:ea typeface="+mn-ea"/>
                          <a:cs typeface="+mn-cs"/>
                        </a:rPr>
                        <a:t>All of Ontario</a:t>
                      </a:r>
                    </a:p>
                    <a:p>
                      <a:pPr marL="171450" indent="-171450">
                        <a:buFont typeface="Arial" panose="020B0604020202020204" pitchFamily="34" charset="0"/>
                        <a:buChar char="•"/>
                      </a:pPr>
                      <a:r>
                        <a:rPr lang="en-CA" sz="1100" kern="1200" baseline="0" dirty="0">
                          <a:solidFill>
                            <a:schemeClr val="dk1"/>
                          </a:solidFill>
                          <a:latin typeface="+mj-lt"/>
                          <a:ea typeface="+mn-ea"/>
                          <a:cs typeface="+mn-cs"/>
                        </a:rPr>
                        <a:t>No bringing into Ontario</a:t>
                      </a:r>
                    </a:p>
                    <a:p>
                      <a:pPr marL="171450" indent="-171450">
                        <a:buFont typeface="Arial" panose="020B0604020202020204" pitchFamily="34" charset="0"/>
                        <a:buChar char="•"/>
                      </a:pPr>
                      <a:r>
                        <a:rPr lang="en-CA" sz="1100" kern="1200" baseline="0" dirty="0">
                          <a:solidFill>
                            <a:schemeClr val="dk1"/>
                          </a:solidFill>
                          <a:latin typeface="+mj-lt"/>
                          <a:ea typeface="+mn-ea"/>
                          <a:cs typeface="+mn-cs"/>
                        </a:rPr>
                        <a:t>No deposit or release</a:t>
                      </a:r>
                    </a:p>
                    <a:p>
                      <a:pPr marL="171450" indent="-171450">
                        <a:buFont typeface="Arial" panose="020B0604020202020204" pitchFamily="34" charset="0"/>
                        <a:buChar char="•"/>
                      </a:pPr>
                      <a:r>
                        <a:rPr lang="en-CA" sz="1100" kern="1200" baseline="0" dirty="0">
                          <a:solidFill>
                            <a:schemeClr val="dk1"/>
                          </a:solidFill>
                          <a:latin typeface="+mj-lt"/>
                          <a:ea typeface="+mn-ea"/>
                          <a:cs typeface="+mn-cs"/>
                        </a:rPr>
                        <a:t>No propagation</a:t>
                      </a:r>
                    </a:p>
                    <a:p>
                      <a:pPr marL="171450" indent="-171450">
                        <a:buFont typeface="Arial" panose="020B0604020202020204" pitchFamily="34" charset="0"/>
                        <a:buChar char="•"/>
                      </a:pPr>
                      <a:r>
                        <a:rPr lang="en-CA" sz="1100" kern="1200" baseline="0" dirty="0">
                          <a:solidFill>
                            <a:schemeClr val="dk1"/>
                          </a:solidFill>
                          <a:latin typeface="+mj-lt"/>
                          <a:ea typeface="+mn-ea"/>
                          <a:cs typeface="+mn-cs"/>
                        </a:rPr>
                        <a:t>No buying, selling, leasing or trading. </a:t>
                      </a:r>
                    </a:p>
                    <a:p>
                      <a:pPr marL="0" indent="0">
                        <a:buFont typeface="Arial" panose="020B0604020202020204" pitchFamily="34" charset="0"/>
                        <a:buNone/>
                      </a:pPr>
                      <a:r>
                        <a:rPr lang="en-CA" sz="1100" kern="1200" baseline="0" dirty="0">
                          <a:solidFill>
                            <a:schemeClr val="dk1"/>
                          </a:solidFill>
                          <a:latin typeface="+mj-lt"/>
                          <a:ea typeface="+mn-ea"/>
                          <a:cs typeface="+mn-cs"/>
                        </a:rPr>
                        <a:t>Provincial Parks and Conservation reserves</a:t>
                      </a:r>
                    </a:p>
                    <a:p>
                      <a:pPr marL="171450" indent="-171450">
                        <a:buFont typeface="Arial" panose="020B0604020202020204" pitchFamily="34" charset="0"/>
                        <a:buChar char="•"/>
                      </a:pPr>
                      <a:r>
                        <a:rPr lang="en-CA" sz="1100" kern="1200" baseline="0" dirty="0">
                          <a:solidFill>
                            <a:schemeClr val="dk1"/>
                          </a:solidFill>
                          <a:latin typeface="+mj-lt"/>
                          <a:ea typeface="+mn-ea"/>
                          <a:cs typeface="+mn-cs"/>
                        </a:rPr>
                        <a:t>No bringing into and no possession or transportation</a:t>
                      </a:r>
                    </a:p>
                    <a:p>
                      <a:pPr marL="0" indent="0">
                        <a:buFont typeface="Arial" panose="020B0604020202020204" pitchFamily="34" charset="0"/>
                        <a:buNone/>
                      </a:pPr>
                      <a:endParaRPr lang="en-CA" sz="1100" kern="1200" baseline="0" dirty="0">
                        <a:solidFill>
                          <a:schemeClr val="dk1"/>
                        </a:solidFill>
                        <a:latin typeface="+mj-lt"/>
                        <a:ea typeface="+mn-ea"/>
                        <a:cs typeface="+mn-cs"/>
                      </a:endParaRPr>
                    </a:p>
                    <a:p>
                      <a:pPr marL="0" indent="0">
                        <a:buFont typeface="Arial" panose="020B0604020202020204" pitchFamily="34" charset="0"/>
                        <a:buNone/>
                      </a:pPr>
                      <a:r>
                        <a:rPr lang="en-CA" sz="1100" b="1" kern="1200" baseline="0" dirty="0">
                          <a:solidFill>
                            <a:schemeClr val="dk1"/>
                          </a:solidFill>
                          <a:latin typeface="+mj-lt"/>
                          <a:ea typeface="+mn-ea"/>
                          <a:cs typeface="+mn-cs"/>
                        </a:rPr>
                        <a:t>Exceptions for:</a:t>
                      </a:r>
                    </a:p>
                    <a:p>
                      <a:pPr marL="171450" indent="-171450">
                        <a:buFont typeface="Arial" panose="020B0604020202020204" pitchFamily="34" charset="0"/>
                        <a:buChar char="•"/>
                      </a:pPr>
                      <a:r>
                        <a:rPr lang="en-CA" sz="1100" kern="1200" baseline="0" dirty="0">
                          <a:solidFill>
                            <a:schemeClr val="dk1"/>
                          </a:solidFill>
                          <a:latin typeface="+mj-lt"/>
                          <a:ea typeface="+mn-ea"/>
                          <a:cs typeface="+mn-cs"/>
                        </a:rPr>
                        <a:t>Deposit and release as part of control or management activities and other activities the purpose of which is not to deposit or release the species e.g. agriculture, infrastructure maintenance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alpha val="50196"/>
                      </a:srgbClr>
                    </a:solidFill>
                  </a:tcPr>
                </a:tc>
                <a:extLst>
                  <a:ext uri="{0D108BD9-81ED-4DB2-BD59-A6C34878D82A}">
                    <a16:rowId xmlns="" xmlns:a16="http://schemas.microsoft.com/office/drawing/2014/main" val="10002"/>
                  </a:ext>
                </a:extLst>
              </a:tr>
              <a:tr h="734558">
                <a:tc gridSpan="4">
                  <a:txBody>
                    <a:bodyPr/>
                    <a:lstStyle>
                      <a:lvl1pPr marL="0" algn="l" defTabSz="914400" rtl="0" eaLnBrk="1" latinLnBrk="0" hangingPunct="1">
                        <a:defRPr sz="1800" kern="1200">
                          <a:solidFill>
                            <a:schemeClr val="dk1"/>
                          </a:solidFill>
                          <a:latin typeface="Century Schoolbook" panose="02040604050505020304"/>
                        </a:defRPr>
                      </a:lvl1pPr>
                      <a:lvl2pPr marL="457200" algn="l" defTabSz="914400" rtl="0" eaLnBrk="1" latinLnBrk="0" hangingPunct="1">
                        <a:defRPr sz="1800" kern="1200">
                          <a:solidFill>
                            <a:schemeClr val="dk1"/>
                          </a:solidFill>
                          <a:latin typeface="Century Schoolbook" panose="02040604050505020304"/>
                        </a:defRPr>
                      </a:lvl2pPr>
                      <a:lvl3pPr marL="914400" algn="l" defTabSz="914400" rtl="0" eaLnBrk="1" latinLnBrk="0" hangingPunct="1">
                        <a:defRPr sz="1800" kern="1200">
                          <a:solidFill>
                            <a:schemeClr val="dk1"/>
                          </a:solidFill>
                          <a:latin typeface="Century Schoolbook" panose="02040604050505020304"/>
                        </a:defRPr>
                      </a:lvl3pPr>
                      <a:lvl4pPr marL="1371600" algn="l" defTabSz="914400" rtl="0" eaLnBrk="1" latinLnBrk="0" hangingPunct="1">
                        <a:defRPr sz="1800" kern="1200">
                          <a:solidFill>
                            <a:schemeClr val="dk1"/>
                          </a:solidFill>
                          <a:latin typeface="Century Schoolbook" panose="02040604050505020304"/>
                        </a:defRPr>
                      </a:lvl4pPr>
                      <a:lvl5pPr marL="1828800" algn="l" defTabSz="914400" rtl="0" eaLnBrk="1" latinLnBrk="0" hangingPunct="1">
                        <a:defRPr sz="1800" kern="1200">
                          <a:solidFill>
                            <a:schemeClr val="dk1"/>
                          </a:solidFill>
                          <a:latin typeface="Century Schoolbook" panose="02040604050505020304"/>
                        </a:defRPr>
                      </a:lvl5pPr>
                      <a:lvl6pPr marL="2286000" algn="l" defTabSz="914400" rtl="0" eaLnBrk="1" latinLnBrk="0" hangingPunct="1">
                        <a:defRPr sz="1800" kern="1200">
                          <a:solidFill>
                            <a:schemeClr val="dk1"/>
                          </a:solidFill>
                          <a:latin typeface="Century Schoolbook" panose="02040604050505020304"/>
                        </a:defRPr>
                      </a:lvl6pPr>
                      <a:lvl7pPr marL="2743200" algn="l" defTabSz="914400" rtl="0" eaLnBrk="1" latinLnBrk="0" hangingPunct="1">
                        <a:defRPr sz="1800" kern="1200">
                          <a:solidFill>
                            <a:schemeClr val="dk1"/>
                          </a:solidFill>
                          <a:latin typeface="Century Schoolbook" panose="02040604050505020304"/>
                        </a:defRPr>
                      </a:lvl7pPr>
                      <a:lvl8pPr marL="3200400" algn="l" defTabSz="914400" rtl="0" eaLnBrk="1" latinLnBrk="0" hangingPunct="1">
                        <a:defRPr sz="1800" kern="1200">
                          <a:solidFill>
                            <a:schemeClr val="dk1"/>
                          </a:solidFill>
                          <a:latin typeface="Century Schoolbook" panose="02040604050505020304"/>
                        </a:defRPr>
                      </a:lvl8pPr>
                      <a:lvl9pPr marL="3657600" algn="l" defTabSz="914400" rtl="0" eaLnBrk="1" latinLnBrk="0" hangingPunct="1">
                        <a:defRPr sz="1800" kern="1200">
                          <a:solidFill>
                            <a:schemeClr val="dk1"/>
                          </a:solidFill>
                          <a:latin typeface="Century Schoolbook" panose="02040604050505020304"/>
                        </a:defRPr>
                      </a:lvl9pPr>
                    </a:lstStyle>
                    <a:p>
                      <a:r>
                        <a:rPr lang="en-CA" sz="1100" b="1" dirty="0">
                          <a:latin typeface="+mj-lt"/>
                        </a:rPr>
                        <a:t>General </a:t>
                      </a:r>
                      <a:r>
                        <a:rPr lang="en-CA" sz="1100" b="1" dirty="0" smtClean="0">
                          <a:latin typeface="+mj-lt"/>
                        </a:rPr>
                        <a:t>Exceptions</a:t>
                      </a:r>
                      <a:r>
                        <a:rPr lang="en-CA" sz="1100" b="1" dirty="0">
                          <a:latin typeface="+mj-lt"/>
                        </a:rPr>
                        <a:t>:</a:t>
                      </a:r>
                    </a:p>
                    <a:p>
                      <a:pPr marL="285750" indent="-285750">
                        <a:buFont typeface="Arial" panose="020B0604020202020204" pitchFamily="34" charset="0"/>
                        <a:buChar char="•"/>
                      </a:pPr>
                      <a:r>
                        <a:rPr lang="en-CA" sz="1100" dirty="0">
                          <a:latin typeface="+mj-lt"/>
                        </a:rPr>
                        <a:t>Emergency response activities e.g., fire, policy, natural disaster etc.</a:t>
                      </a:r>
                    </a:p>
                    <a:p>
                      <a:pPr marL="285750" indent="-285750">
                        <a:buFont typeface="Arial" panose="020B0604020202020204" pitchFamily="34" charset="0"/>
                        <a:buChar char="•"/>
                      </a:pPr>
                      <a:r>
                        <a:rPr lang="en-CA" sz="1100" dirty="0">
                          <a:latin typeface="+mj-lt"/>
                        </a:rPr>
                        <a:t>Incidental catch of fish </a:t>
                      </a:r>
                    </a:p>
                    <a:p>
                      <a:pPr marL="285750" indent="-285750">
                        <a:buFont typeface="Arial" panose="020B0604020202020204" pitchFamily="34" charset="0"/>
                        <a:buChar char="•"/>
                      </a:pPr>
                      <a:r>
                        <a:rPr lang="en-CA" sz="1100" dirty="0" smtClean="0">
                          <a:latin typeface="+mj-lt"/>
                        </a:rPr>
                        <a:t>Possession</a:t>
                      </a:r>
                      <a:r>
                        <a:rPr lang="en-CA" sz="1100" baseline="0" dirty="0" smtClean="0">
                          <a:latin typeface="+mj-lt"/>
                        </a:rPr>
                        <a:t>, storage etc. of p</a:t>
                      </a:r>
                      <a:r>
                        <a:rPr lang="en-CA" sz="1100" dirty="0" smtClean="0">
                          <a:latin typeface="+mj-lt"/>
                        </a:rPr>
                        <a:t>reserved </a:t>
                      </a:r>
                      <a:r>
                        <a:rPr lang="en-CA" sz="1100" dirty="0">
                          <a:latin typeface="+mj-lt"/>
                        </a:rPr>
                        <a:t>specimens</a:t>
                      </a:r>
                      <a:endParaRPr lang="en-CA" sz="1100" b="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alpha val="49020"/>
                      </a:srgbClr>
                    </a:solidFill>
                  </a:tcPr>
                </a:tc>
                <a:tc hMerge="1">
                  <a:txBody>
                    <a:bodyPr/>
                    <a:lstStyle/>
                    <a:p>
                      <a:endParaRPr lang="en-CA"/>
                    </a:p>
                  </a:txBody>
                  <a:tcPr/>
                </a:tc>
                <a:tc hMerge="1">
                  <a:txBody>
                    <a:bodyPr/>
                    <a:lstStyle/>
                    <a:p>
                      <a:endParaRPr lang="en-CA"/>
                    </a:p>
                  </a:txBody>
                  <a:tcPr/>
                </a:tc>
                <a:tc hMerge="1">
                  <a:txBody>
                    <a:bodyPr/>
                    <a:lstStyle/>
                    <a:p>
                      <a:endParaRPr lang="en-CA" dirty="0"/>
                    </a:p>
                  </a:txBody>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2937948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Placeholder 20" descr="DSV sign.jpg"/>
          <p:cNvPicPr>
            <a:picLocks noGrp="1" noChangeAspect="1"/>
          </p:cNvPicPr>
          <p:nvPr>
            <p:ph type="pic" sz="quarter" idx="4294967295"/>
          </p:nvPr>
        </p:nvPicPr>
        <p:blipFill>
          <a:blip r:embed="rId2" cstate="screen">
            <a:extLst>
              <a:ext uri="{28A0092B-C50C-407E-A947-70E740481C1C}">
                <a14:useLocalDpi xmlns:a14="http://schemas.microsoft.com/office/drawing/2010/main"/>
              </a:ext>
            </a:extLst>
          </a:blip>
          <a:srcRect t="2023" b="2023"/>
          <a:stretch>
            <a:fillRect/>
          </a:stretch>
        </p:blipFill>
        <p:spPr>
          <a:xfrm>
            <a:off x="3707904" y="1412354"/>
            <a:ext cx="1420027" cy="2232670"/>
          </a:xfrm>
          <a:noFill/>
          <a:ln w="0" cap="rnd" algn="ctr"/>
          <a:effectLst>
            <a:outerShdw blurRad="40000" dist="20000" dir="5400000" rotWithShape="0">
              <a:srgbClr val="000000">
                <a:alpha val="38000"/>
              </a:srgbClr>
            </a:outerShdw>
          </a:effectLst>
        </p:spPr>
      </p:pic>
      <p:pic>
        <p:nvPicPr>
          <p:cNvPr id="44034" name="Picture 2" descr="Z:\Invading Species\INVADING SPECIES\Educational Materials\Stickers\OFAH_stickers\22782_OFAH_InvasivePest\OFAH Invasive Pests Sticker Eng 07.jpg"/>
          <p:cNvPicPr>
            <a:picLocks noGrp="1" noChangeAspect="1" noChangeArrowheads="1"/>
          </p:cNvPicPr>
          <p:nvPr>
            <p:ph type="pic" sz="quarter" idx="4294967295"/>
          </p:nvPr>
        </p:nvPicPr>
        <p:blipFill>
          <a:blip r:embed="rId3" cstate="screen">
            <a:extLst>
              <a:ext uri="{28A0092B-C50C-407E-A947-70E740481C1C}">
                <a14:useLocalDpi xmlns:a14="http://schemas.microsoft.com/office/drawing/2010/main"/>
              </a:ext>
            </a:extLst>
          </a:blip>
          <a:srcRect t="1849" b="1849"/>
          <a:stretch>
            <a:fillRect/>
          </a:stretch>
        </p:blipFill>
        <p:spPr>
          <a:xfrm>
            <a:off x="2044824" y="3789040"/>
            <a:ext cx="2743200" cy="1828800"/>
          </a:xfrm>
          <a:ln w="34925" cap="rnd" algn="ctr"/>
          <a:effectLst>
            <a:outerShdw blurRad="40000" dist="20000" dir="5400000" rotWithShape="0">
              <a:srgbClr val="000000">
                <a:alpha val="38000"/>
              </a:srgbClr>
            </a:outerShdw>
          </a:effectLst>
        </p:spPr>
      </p:pic>
      <p:pic>
        <p:nvPicPr>
          <p:cNvPr id="26" name="Picture Placeholder 25" descr="Extnotecover.jpg"/>
          <p:cNvPicPr>
            <a:picLocks noGrp="1" noChangeAspect="1"/>
          </p:cNvPicPr>
          <p:nvPr>
            <p:ph type="pic" sz="quarter" idx="4294967295"/>
          </p:nvPr>
        </p:nvPicPr>
        <p:blipFill>
          <a:blip r:embed="rId4" cstate="screen">
            <a:extLst>
              <a:ext uri="{28A0092B-C50C-407E-A947-70E740481C1C}">
                <a14:useLocalDpi xmlns:a14="http://schemas.microsoft.com/office/drawing/2010/main"/>
              </a:ext>
            </a:extLst>
          </a:blip>
          <a:srcRect/>
          <a:stretch>
            <a:fillRect/>
          </a:stretch>
        </p:blipFill>
        <p:spPr>
          <a:xfrm>
            <a:off x="1115616" y="1556792"/>
            <a:ext cx="2590800" cy="1943100"/>
          </a:xfrm>
          <a:solidFill>
            <a:schemeClr val="bg1"/>
          </a:solidFill>
          <a:ln w="34925" cap="rnd" algn="ctr"/>
          <a:effectLst>
            <a:outerShdw blurRad="40000" dist="20000" dir="5400000" rotWithShape="0">
              <a:srgbClr val="000000">
                <a:alpha val="38000"/>
              </a:srgbClr>
            </a:outerShdw>
          </a:effectLst>
        </p:spPr>
      </p:pic>
      <p:pic>
        <p:nvPicPr>
          <p:cNvPr id="13" name="Picture Placeholder 10" descr="watergardenposter.jpg"/>
          <p:cNvPicPr>
            <a:picLocks noGrp="1" noChangeAspect="1"/>
          </p:cNvPicPr>
          <p:nvPr>
            <p:ph type="pic" sz="quarter" idx="4294967295"/>
          </p:nvPr>
        </p:nvPicPr>
        <p:blipFill>
          <a:blip r:embed="rId5" cstate="screen">
            <a:extLst>
              <a:ext uri="{28A0092B-C50C-407E-A947-70E740481C1C}">
                <a14:useLocalDpi xmlns:a14="http://schemas.microsoft.com/office/drawing/2010/main"/>
              </a:ext>
            </a:extLst>
          </a:blip>
          <a:srcRect/>
          <a:stretch>
            <a:fillRect/>
          </a:stretch>
        </p:blipFill>
        <p:spPr>
          <a:xfrm>
            <a:off x="247774" y="3608077"/>
            <a:ext cx="1656184" cy="2255662"/>
          </a:xfrm>
          <a:solidFill>
            <a:schemeClr val="bg1"/>
          </a:solidFill>
          <a:ln w="34925" cap="rnd" algn="ctr"/>
          <a:effectLst>
            <a:outerShdw blurRad="40000" dist="20000" dir="5400000" rotWithShape="0">
              <a:srgbClr val="000000">
                <a:alpha val="38000"/>
              </a:srgbClr>
            </a:outerShdw>
          </a:effectLst>
        </p:spPr>
      </p:pic>
      <p:pic>
        <p:nvPicPr>
          <p:cNvPr id="35849" name="Picture 8"/>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07277" y="1556792"/>
            <a:ext cx="868589"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pPr>
              <a:defRPr/>
            </a:pPr>
            <a:fld id="{B0CED09F-56A5-4DCB-9AC7-00306018AC3A}" type="slidenum">
              <a:rPr lang="en-US" smtClean="0">
                <a:latin typeface="Arial" panose="020B0604020202020204" pitchFamily="34" charset="0"/>
                <a:cs typeface="Arial" panose="020B0604020202020204" pitchFamily="34" charset="0"/>
              </a:rPr>
              <a:pPr>
                <a:defRPr/>
              </a:pPr>
              <a:t>15</a:t>
            </a:fld>
            <a:endParaRPr lang="en-US" dirty="0">
              <a:latin typeface="Arial" panose="020B0604020202020204" pitchFamily="34" charset="0"/>
              <a:cs typeface="Arial" panose="020B0604020202020204" pitchFamily="34" charset="0"/>
            </a:endParaRPr>
          </a:p>
        </p:txBody>
      </p:sp>
      <p:sp>
        <p:nvSpPr>
          <p:cNvPr id="35843" name="Rectangle 2"/>
          <p:cNvSpPr>
            <a:spLocks noGrp="1" noChangeArrowheads="1"/>
          </p:cNvSpPr>
          <p:nvPr>
            <p:ph type="title"/>
          </p:nvPr>
        </p:nvSpPr>
        <p:spPr/>
        <p:txBody>
          <a:bodyPr/>
          <a:lstStyle/>
          <a:p>
            <a:r>
              <a:rPr lang="en-CA" dirty="0" smtClean="0">
                <a:latin typeface="Arial" panose="020B0604020202020204" pitchFamily="34" charset="0"/>
                <a:cs typeface="Arial" panose="020B0604020202020204" pitchFamily="34" charset="0"/>
              </a:rPr>
              <a:t>Partners </a:t>
            </a:r>
            <a:br>
              <a:rPr lang="en-CA" dirty="0" smtClean="0">
                <a:latin typeface="Arial" panose="020B0604020202020204" pitchFamily="34" charset="0"/>
                <a:cs typeface="Arial" panose="020B0604020202020204" pitchFamily="34" charset="0"/>
              </a:rPr>
            </a:br>
            <a:r>
              <a:rPr lang="en-CA" dirty="0" smtClean="0">
                <a:latin typeface="Arial" panose="020B0604020202020204" pitchFamily="34" charset="0"/>
                <a:cs typeface="Arial" panose="020B0604020202020204" pitchFamily="34" charset="0"/>
              </a:rPr>
              <a:t>Communication and Education</a:t>
            </a:r>
          </a:p>
        </p:txBody>
      </p:sp>
      <p:sp>
        <p:nvSpPr>
          <p:cNvPr id="2" name="Rectangle 1"/>
          <p:cNvSpPr/>
          <p:nvPr/>
        </p:nvSpPr>
        <p:spPr>
          <a:xfrm>
            <a:off x="5148064" y="1628800"/>
            <a:ext cx="3888432" cy="4801314"/>
          </a:xfrm>
          <a:prstGeom prst="rect">
            <a:avLst/>
          </a:prstGeom>
        </p:spPr>
        <p:txBody>
          <a:bodyPr wrap="square">
            <a:spAutoFit/>
          </a:bodyPr>
          <a:lstStyle/>
          <a:p>
            <a:r>
              <a:rPr lang="en-CA" dirty="0" smtClean="0"/>
              <a:t>Websites:</a:t>
            </a:r>
          </a:p>
          <a:p>
            <a:endParaRPr lang="en-CA" dirty="0" smtClean="0"/>
          </a:p>
          <a:p>
            <a:r>
              <a:rPr lang="en-CA" dirty="0"/>
              <a:t>Ontario Invasive Plant Council</a:t>
            </a:r>
          </a:p>
          <a:p>
            <a:r>
              <a:rPr lang="en-CA" dirty="0">
                <a:hlinkClick r:id="rId7"/>
              </a:rPr>
              <a:t>http://www.ontarioinvasiveplants.ca/</a:t>
            </a:r>
            <a:endParaRPr lang="en-CA" dirty="0"/>
          </a:p>
          <a:p>
            <a:endParaRPr lang="en-CA" dirty="0" smtClean="0"/>
          </a:p>
          <a:p>
            <a:r>
              <a:rPr lang="en-CA" dirty="0" smtClean="0"/>
              <a:t>Invasive Species Centre</a:t>
            </a:r>
            <a:endParaRPr lang="en-CA" dirty="0"/>
          </a:p>
          <a:p>
            <a:r>
              <a:rPr lang="en-CA" dirty="0">
                <a:hlinkClick r:id="rId8"/>
              </a:rPr>
              <a:t>http://</a:t>
            </a:r>
            <a:r>
              <a:rPr lang="en-CA" dirty="0" smtClean="0">
                <a:hlinkClick r:id="rId8"/>
              </a:rPr>
              <a:t>www.invasivespeciescentre.ca</a:t>
            </a:r>
            <a:endParaRPr lang="en-CA" dirty="0">
              <a:hlinkClick r:id="rId8"/>
            </a:endParaRPr>
          </a:p>
          <a:p>
            <a:r>
              <a:rPr lang="en-CA" dirty="0" smtClean="0">
                <a:hlinkClick r:id="rId8"/>
              </a:rPr>
              <a:t>http</a:t>
            </a:r>
            <a:r>
              <a:rPr lang="en-CA" dirty="0">
                <a:hlinkClick r:id="rId8"/>
              </a:rPr>
              <a:t>://forestinvasives.ca</a:t>
            </a:r>
            <a:r>
              <a:rPr lang="en-CA" dirty="0" smtClean="0">
                <a:hlinkClick r:id="rId8"/>
              </a:rPr>
              <a:t>/</a:t>
            </a:r>
            <a:endParaRPr lang="en-CA" dirty="0" smtClean="0"/>
          </a:p>
          <a:p>
            <a:endParaRPr lang="en-CA" dirty="0"/>
          </a:p>
          <a:p>
            <a:r>
              <a:rPr lang="en-CA" dirty="0" smtClean="0"/>
              <a:t>OFAH - Invasive Species Awareness Program</a:t>
            </a:r>
          </a:p>
          <a:p>
            <a:r>
              <a:rPr lang="en-CA" dirty="0">
                <a:hlinkClick r:id="rId9"/>
              </a:rPr>
              <a:t>http://www.invadingspecies.com</a:t>
            </a:r>
            <a:r>
              <a:rPr lang="en-CA" dirty="0" smtClean="0">
                <a:hlinkClick r:id="rId9"/>
              </a:rPr>
              <a:t>/</a:t>
            </a:r>
            <a:endParaRPr lang="en-CA" dirty="0" smtClean="0"/>
          </a:p>
          <a:p>
            <a:endParaRPr lang="en-CA" dirty="0" smtClean="0"/>
          </a:p>
          <a:p>
            <a:r>
              <a:rPr lang="en-CA" dirty="0" err="1" smtClean="0"/>
              <a:t>EDDmaps</a:t>
            </a:r>
            <a:endParaRPr lang="en-CA" dirty="0" smtClean="0"/>
          </a:p>
          <a:p>
            <a:r>
              <a:rPr lang="en-CA" dirty="0">
                <a:hlinkClick r:id="rId10"/>
              </a:rPr>
              <a:t>http://www.eddmaps.org/ontario</a:t>
            </a:r>
            <a:r>
              <a:rPr lang="en-CA" dirty="0" smtClean="0">
                <a:hlinkClick r:id="rId10"/>
              </a:rPr>
              <a:t>/</a:t>
            </a:r>
            <a:endParaRPr lang="en-CA" dirty="0" smtClean="0"/>
          </a:p>
          <a:p>
            <a:endParaRPr lang="en-CA" dirty="0" smtClean="0"/>
          </a:p>
          <a:p>
            <a:endParaRPr lang="en-CA" dirty="0"/>
          </a:p>
        </p:txBody>
      </p:sp>
    </p:spTree>
    <p:extLst>
      <p:ext uri="{BB962C8B-B14F-4D97-AF65-F5344CB8AC3E}">
        <p14:creationId xmlns:p14="http://schemas.microsoft.com/office/powerpoint/2010/main" val="4232483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Questions/Discussion</a:t>
            </a:r>
            <a:endParaRPr lang="en-CA" dirty="0"/>
          </a:p>
        </p:txBody>
      </p:sp>
      <p:sp>
        <p:nvSpPr>
          <p:cNvPr id="3" name="Content Placeholder 2"/>
          <p:cNvSpPr>
            <a:spLocks noGrp="1"/>
          </p:cNvSpPr>
          <p:nvPr>
            <p:ph idx="1"/>
          </p:nvPr>
        </p:nvSpPr>
        <p:spPr/>
        <p:txBody>
          <a:bodyPr/>
          <a:lstStyle/>
          <a:p>
            <a:pPr algn="ctr"/>
            <a:r>
              <a:rPr lang="en-CA" sz="2800" dirty="0" smtClean="0"/>
              <a:t>Jeremy Downe</a:t>
            </a:r>
          </a:p>
          <a:p>
            <a:pPr algn="ctr"/>
            <a:r>
              <a:rPr lang="en-CA" sz="2800" smtClean="0"/>
              <a:t>Invasive </a:t>
            </a:r>
            <a:r>
              <a:rPr lang="en-CA" sz="2800" dirty="0" smtClean="0"/>
              <a:t>Species Program/Policy Advisor</a:t>
            </a:r>
          </a:p>
          <a:p>
            <a:pPr algn="ctr"/>
            <a:r>
              <a:rPr lang="en-CA" sz="2800" dirty="0" smtClean="0"/>
              <a:t>705 755 5408</a:t>
            </a:r>
          </a:p>
          <a:p>
            <a:pPr algn="ctr"/>
            <a:r>
              <a:rPr lang="en-CA" sz="2800" dirty="0"/>
              <a:t>j</a:t>
            </a:r>
            <a:r>
              <a:rPr lang="en-CA" sz="2800" dirty="0" smtClean="0"/>
              <a:t>eremy.downe@ontario.ca</a:t>
            </a:r>
          </a:p>
          <a:p>
            <a:pPr algn="ctr"/>
            <a:endParaRPr lang="en-CA" dirty="0" smtClean="0"/>
          </a:p>
          <a:p>
            <a:pPr algn="ctr"/>
            <a:r>
              <a:rPr lang="en-CA" sz="2800" u="sng" dirty="0" smtClean="0"/>
              <a:t>Invasive Species Act, 2015</a:t>
            </a:r>
          </a:p>
          <a:p>
            <a:pPr algn="ctr"/>
            <a:r>
              <a:rPr lang="en-CA" sz="2000" dirty="0"/>
              <a:t> https://www.ontario.ca/laws/statute/15i22</a:t>
            </a:r>
          </a:p>
        </p:txBody>
      </p:sp>
      <p:sp>
        <p:nvSpPr>
          <p:cNvPr id="4" name="Slide Number Placeholder 3"/>
          <p:cNvSpPr>
            <a:spLocks noGrp="1"/>
          </p:cNvSpPr>
          <p:nvPr>
            <p:ph type="sldNum" sz="quarter" idx="12"/>
          </p:nvPr>
        </p:nvSpPr>
        <p:spPr/>
        <p:txBody>
          <a:bodyPr/>
          <a:lstStyle/>
          <a:p>
            <a:pPr>
              <a:defRPr/>
            </a:pPr>
            <a:fld id="{B0CED09F-56A5-4DCB-9AC7-00306018AC3A}" type="slidenum">
              <a:rPr lang="en-US" smtClean="0"/>
              <a:pPr>
                <a:defRPr/>
              </a:pPr>
              <a:t>16</a:t>
            </a:fld>
            <a:endParaRPr lang="en-US" dirty="0"/>
          </a:p>
        </p:txBody>
      </p:sp>
    </p:spTree>
    <p:extLst>
      <p:ext uri="{BB962C8B-B14F-4D97-AF65-F5344CB8AC3E}">
        <p14:creationId xmlns:p14="http://schemas.microsoft.com/office/powerpoint/2010/main" val="2313741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22"/>
          <p:cNvSpPr/>
          <p:nvPr/>
        </p:nvSpPr>
        <p:spPr>
          <a:xfrm>
            <a:off x="895917" y="3232273"/>
            <a:ext cx="533400" cy="533400"/>
          </a:xfrm>
          <a:prstGeom prst="ellipse">
            <a:avLst/>
          </a:prstGeom>
          <a:solidFill>
            <a:srgbClr val="0947A4"/>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20" name="Oval 19"/>
          <p:cNvSpPr/>
          <p:nvPr/>
        </p:nvSpPr>
        <p:spPr>
          <a:xfrm>
            <a:off x="891234" y="2535559"/>
            <a:ext cx="533400" cy="533400"/>
          </a:xfrm>
          <a:prstGeom prst="ellipse">
            <a:avLst/>
          </a:prstGeom>
          <a:solidFill>
            <a:srgbClr val="0947A4"/>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Schoolbook" panose="02040604050505020304"/>
              <a:ea typeface="+mn-ea"/>
              <a:cs typeface="+mn-cs"/>
            </a:endParaRPr>
          </a:p>
        </p:txBody>
      </p:sp>
      <p:sp>
        <p:nvSpPr>
          <p:cNvPr id="2" name="Title 1"/>
          <p:cNvSpPr>
            <a:spLocks noGrp="1"/>
          </p:cNvSpPr>
          <p:nvPr>
            <p:ph type="title"/>
          </p:nvPr>
        </p:nvSpPr>
        <p:spPr>
          <a:xfrm>
            <a:off x="457200" y="274638"/>
            <a:ext cx="8229600" cy="958118"/>
          </a:xfrm>
        </p:spPr>
        <p:txBody>
          <a:bodyPr/>
          <a:lstStyle/>
          <a:p>
            <a:r>
              <a:rPr lang="en-US" dirty="0"/>
              <a:t>Invasive Species in Ontario</a:t>
            </a:r>
            <a:endParaRPr lang="en-CA" dirty="0"/>
          </a:p>
        </p:txBody>
      </p:sp>
      <p:sp>
        <p:nvSpPr>
          <p:cNvPr id="3" name="Content Placeholder 2"/>
          <p:cNvSpPr>
            <a:spLocks noGrp="1"/>
          </p:cNvSpPr>
          <p:nvPr>
            <p:ph idx="1"/>
          </p:nvPr>
        </p:nvSpPr>
        <p:spPr>
          <a:xfrm>
            <a:off x="4345124" y="1694450"/>
            <a:ext cx="4187316" cy="3376972"/>
          </a:xfrm>
        </p:spPr>
        <p:txBody>
          <a:bodyPr/>
          <a:lstStyle/>
          <a:p>
            <a:pPr marL="0" indent="0">
              <a:buNone/>
            </a:pPr>
            <a:r>
              <a:rPr lang="en-US" sz="1800" dirty="0"/>
              <a:t>Risk Factors:</a:t>
            </a:r>
          </a:p>
          <a:p>
            <a:pPr marL="285750" indent="-285750">
              <a:lnSpc>
                <a:spcPct val="110000"/>
              </a:lnSpc>
              <a:spcBef>
                <a:spcPts val="0"/>
              </a:spcBef>
              <a:buFont typeface="Arial" panose="020B0604020202020204" pitchFamily="34" charset="0"/>
              <a:buChar char="•"/>
            </a:pPr>
            <a:r>
              <a:rPr lang="en-US" sz="1800" dirty="0">
                <a:ea typeface="Roboto Light"/>
              </a:rPr>
              <a:t>International trade connections </a:t>
            </a:r>
            <a:r>
              <a:rPr lang="en-US" sz="1800" dirty="0" smtClean="0">
                <a:ea typeface="Roboto Light"/>
              </a:rPr>
              <a:t>provide </a:t>
            </a:r>
            <a:r>
              <a:rPr lang="en-US" sz="1800" dirty="0">
                <a:ea typeface="Roboto Light"/>
              </a:rPr>
              <a:t>multiple pathways of entry</a:t>
            </a:r>
          </a:p>
          <a:p>
            <a:pPr marL="285750" indent="-285750">
              <a:lnSpc>
                <a:spcPct val="110000"/>
              </a:lnSpc>
              <a:spcBef>
                <a:spcPts val="0"/>
              </a:spcBef>
              <a:buFont typeface="Arial" panose="020B0604020202020204" pitchFamily="34" charset="0"/>
              <a:buChar char="•"/>
            </a:pPr>
            <a:r>
              <a:rPr lang="en-CA" sz="1800" dirty="0">
                <a:ea typeface="Roboto Light"/>
              </a:rPr>
              <a:t>Proximity to the Great Lakes</a:t>
            </a:r>
          </a:p>
          <a:p>
            <a:pPr marL="285750" indent="-285750">
              <a:lnSpc>
                <a:spcPct val="110000"/>
              </a:lnSpc>
              <a:spcBef>
                <a:spcPts val="0"/>
              </a:spcBef>
              <a:buFont typeface="Arial" panose="020B0604020202020204" pitchFamily="34" charset="0"/>
              <a:buChar char="•"/>
            </a:pPr>
            <a:r>
              <a:rPr lang="en-US" sz="1800" dirty="0">
                <a:ea typeface="Roboto Light"/>
              </a:rPr>
              <a:t>Degraded natural habitat in many areas of Ontario</a:t>
            </a:r>
          </a:p>
          <a:p>
            <a:pPr marL="285750" indent="-285750">
              <a:lnSpc>
                <a:spcPct val="110000"/>
              </a:lnSpc>
              <a:spcBef>
                <a:spcPts val="0"/>
              </a:spcBef>
              <a:buFont typeface="Arial" panose="020B0604020202020204" pitchFamily="34" charset="0"/>
              <a:buChar char="•"/>
            </a:pPr>
            <a:r>
              <a:rPr lang="en-US" sz="1800" dirty="0">
                <a:ea typeface="Roboto Light"/>
              </a:rPr>
              <a:t>Diverse geography and climate </a:t>
            </a:r>
          </a:p>
          <a:p>
            <a:pPr marL="285750" indent="-285750">
              <a:lnSpc>
                <a:spcPct val="110000"/>
              </a:lnSpc>
              <a:spcBef>
                <a:spcPts val="0"/>
              </a:spcBef>
              <a:buFont typeface="Arial" panose="020B0604020202020204" pitchFamily="34" charset="0"/>
              <a:buChar char="•"/>
            </a:pPr>
            <a:r>
              <a:rPr lang="en-US" sz="1800" dirty="0">
                <a:ea typeface="Roboto Light"/>
              </a:rPr>
              <a:t>Climate change</a:t>
            </a:r>
          </a:p>
          <a:p>
            <a:pPr marL="0" indent="0">
              <a:buNone/>
            </a:pPr>
            <a:endParaRPr lang="en-CA" sz="1800" dirty="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347D86FF-E816-4CAB-81A5-427C73B59BF8}" type="slidenum">
              <a:rPr lang="en-US" smtClean="0"/>
              <a:pPr>
                <a:defRPr/>
              </a:pPr>
              <a:t>1</a:t>
            </a:fld>
            <a:endParaRPr lang="en-US" dirty="0"/>
          </a:p>
        </p:txBody>
      </p:sp>
      <p:sp>
        <p:nvSpPr>
          <p:cNvPr id="19" name="Oval 18"/>
          <p:cNvSpPr/>
          <p:nvPr/>
        </p:nvSpPr>
        <p:spPr>
          <a:xfrm>
            <a:off x="889270" y="1786850"/>
            <a:ext cx="533400" cy="533400"/>
          </a:xfrm>
          <a:prstGeom prst="ellipse">
            <a:avLst/>
          </a:prstGeom>
          <a:solidFill>
            <a:srgbClr val="0947A4"/>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Century Schoolbook" panose="02040604050505020304"/>
                <a:ea typeface="+mn-ea"/>
                <a:cs typeface="+mn-cs"/>
              </a:rPr>
              <a:t>1</a:t>
            </a:r>
          </a:p>
        </p:txBody>
      </p:sp>
      <p:sp>
        <p:nvSpPr>
          <p:cNvPr id="21" name="Oval 20"/>
          <p:cNvSpPr/>
          <p:nvPr/>
        </p:nvSpPr>
        <p:spPr>
          <a:xfrm>
            <a:off x="891234" y="3967452"/>
            <a:ext cx="533400" cy="533400"/>
          </a:xfrm>
          <a:prstGeom prst="ellipse">
            <a:avLst/>
          </a:prstGeom>
          <a:solidFill>
            <a:srgbClr val="0947A4"/>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22" name="Rectangle 21"/>
          <p:cNvSpPr/>
          <p:nvPr/>
        </p:nvSpPr>
        <p:spPr>
          <a:xfrm>
            <a:off x="889273" y="4009843"/>
            <a:ext cx="537327" cy="461665"/>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rPr>
              <a:t>39</a:t>
            </a:r>
          </a:p>
        </p:txBody>
      </p:sp>
      <p:sp>
        <p:nvSpPr>
          <p:cNvPr id="24" name="Oval 23"/>
          <p:cNvSpPr/>
          <p:nvPr/>
        </p:nvSpPr>
        <p:spPr>
          <a:xfrm>
            <a:off x="889270" y="4587787"/>
            <a:ext cx="533400" cy="533400"/>
          </a:xfrm>
          <a:prstGeom prst="ellipse">
            <a:avLst/>
          </a:prstGeom>
          <a:solidFill>
            <a:srgbClr val="0947A4"/>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Schoolbook" panose="02040604050505020304"/>
              <a:ea typeface="+mn-ea"/>
              <a:cs typeface="+mn-cs"/>
            </a:endParaRPr>
          </a:p>
        </p:txBody>
      </p:sp>
      <p:sp>
        <p:nvSpPr>
          <p:cNvPr id="25" name="Rectangle 24"/>
          <p:cNvSpPr/>
          <p:nvPr/>
        </p:nvSpPr>
        <p:spPr>
          <a:xfrm>
            <a:off x="887309" y="4587514"/>
            <a:ext cx="537327" cy="461665"/>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rPr>
              <a:t>10</a:t>
            </a:r>
          </a:p>
        </p:txBody>
      </p:sp>
      <p:sp>
        <p:nvSpPr>
          <p:cNvPr id="26" name="Rectangle 25"/>
          <p:cNvSpPr/>
          <p:nvPr/>
        </p:nvSpPr>
        <p:spPr>
          <a:xfrm>
            <a:off x="823672" y="2571290"/>
            <a:ext cx="713657" cy="461665"/>
          </a:xfrm>
          <a:prstGeom prst="rect">
            <a:avLst/>
          </a:prstGeom>
        </p:spPr>
        <p:txBody>
          <a:bodyPr wrap="none">
            <a:spAutoFit/>
          </a:bodyPr>
          <a:lstStyle/>
          <a:p>
            <a:pPr lvl="0" algn="ctr"/>
            <a:r>
              <a:rPr lang="en-US" sz="2400" b="1" dirty="0">
                <a:solidFill>
                  <a:srgbClr val="FFFFFF"/>
                </a:solidFill>
              </a:rPr>
              <a:t>440</a:t>
            </a:r>
          </a:p>
        </p:txBody>
      </p:sp>
      <p:sp>
        <p:nvSpPr>
          <p:cNvPr id="27" name="Rectangle 26"/>
          <p:cNvSpPr/>
          <p:nvPr/>
        </p:nvSpPr>
        <p:spPr>
          <a:xfrm>
            <a:off x="801107" y="3290207"/>
            <a:ext cx="713657" cy="461665"/>
          </a:xfrm>
          <a:prstGeom prst="rect">
            <a:avLst/>
          </a:prstGeom>
        </p:spPr>
        <p:txBody>
          <a:bodyPr wrap="none">
            <a:spAutoFit/>
          </a:bodyPr>
          <a:lstStyle/>
          <a:p>
            <a:pPr lvl="0" algn="ctr"/>
            <a:r>
              <a:rPr lang="en-US" sz="2400" b="1" dirty="0">
                <a:solidFill>
                  <a:srgbClr val="FFFFFF"/>
                </a:solidFill>
              </a:rPr>
              <a:t>180</a:t>
            </a:r>
          </a:p>
        </p:txBody>
      </p:sp>
      <p:sp>
        <p:nvSpPr>
          <p:cNvPr id="28" name="Rectangle 27"/>
          <p:cNvSpPr/>
          <p:nvPr/>
        </p:nvSpPr>
        <p:spPr>
          <a:xfrm>
            <a:off x="1655676" y="1682224"/>
            <a:ext cx="2592288" cy="738664"/>
          </a:xfrm>
          <a:prstGeom prst="rect">
            <a:avLst/>
          </a:prstGeom>
        </p:spPr>
        <p:txBody>
          <a:bodyPr wrap="square">
            <a:spAutoFit/>
          </a:bodyPr>
          <a:lstStyle/>
          <a:p>
            <a:r>
              <a:rPr lang="en-US" sz="1400" dirty="0">
                <a:latin typeface="+mj-lt"/>
                <a:cs typeface="Roboto Light"/>
              </a:rPr>
              <a:t>Ontario has more invasive species than any other Canadian province or territory. </a:t>
            </a:r>
            <a:endParaRPr lang="en-US" sz="1400" dirty="0">
              <a:latin typeface="+mj-lt"/>
            </a:endParaRPr>
          </a:p>
        </p:txBody>
      </p:sp>
      <p:sp>
        <p:nvSpPr>
          <p:cNvPr id="29" name="Rectangle 28"/>
          <p:cNvSpPr/>
          <p:nvPr/>
        </p:nvSpPr>
        <p:spPr>
          <a:xfrm>
            <a:off x="1655680" y="2545740"/>
            <a:ext cx="2592284" cy="523220"/>
          </a:xfrm>
          <a:prstGeom prst="rect">
            <a:avLst/>
          </a:prstGeom>
        </p:spPr>
        <p:txBody>
          <a:bodyPr wrap="square">
            <a:spAutoFit/>
          </a:bodyPr>
          <a:lstStyle/>
          <a:p>
            <a:r>
              <a:rPr lang="en-US" sz="1400" dirty="0">
                <a:latin typeface="+mj-lt"/>
                <a:cs typeface="Roboto Light"/>
              </a:rPr>
              <a:t>Known invasive </a:t>
            </a:r>
            <a:r>
              <a:rPr lang="en-US" sz="1400" dirty="0" smtClean="0">
                <a:latin typeface="+mj-lt"/>
                <a:cs typeface="Roboto Light"/>
              </a:rPr>
              <a:t>plant species </a:t>
            </a:r>
            <a:r>
              <a:rPr lang="en-US" sz="1400" dirty="0">
                <a:latin typeface="+mj-lt"/>
                <a:cs typeface="Roboto Light"/>
              </a:rPr>
              <a:t>in southern Ontario</a:t>
            </a:r>
          </a:p>
        </p:txBody>
      </p:sp>
      <p:sp>
        <p:nvSpPr>
          <p:cNvPr id="30" name="Rectangle 29"/>
          <p:cNvSpPr/>
          <p:nvPr/>
        </p:nvSpPr>
        <p:spPr>
          <a:xfrm>
            <a:off x="1655676" y="3265820"/>
            <a:ext cx="2592288" cy="523220"/>
          </a:xfrm>
          <a:prstGeom prst="rect">
            <a:avLst/>
          </a:prstGeom>
        </p:spPr>
        <p:txBody>
          <a:bodyPr wrap="square">
            <a:spAutoFit/>
          </a:bodyPr>
          <a:lstStyle/>
          <a:p>
            <a:r>
              <a:rPr lang="en-US" sz="1400" dirty="0">
                <a:latin typeface="+mj-lt"/>
                <a:cs typeface="Roboto Light"/>
              </a:rPr>
              <a:t>Non-native and invasive species in the Great Lakes.</a:t>
            </a:r>
          </a:p>
        </p:txBody>
      </p:sp>
      <p:sp>
        <p:nvSpPr>
          <p:cNvPr id="31" name="Rectangle 30"/>
          <p:cNvSpPr/>
          <p:nvPr/>
        </p:nvSpPr>
        <p:spPr>
          <a:xfrm>
            <a:off x="1655675" y="3969060"/>
            <a:ext cx="2592289" cy="523220"/>
          </a:xfrm>
          <a:prstGeom prst="rect">
            <a:avLst/>
          </a:prstGeom>
        </p:spPr>
        <p:txBody>
          <a:bodyPr wrap="square">
            <a:spAutoFit/>
          </a:bodyPr>
          <a:lstStyle/>
          <a:p>
            <a:r>
              <a:rPr lang="en-US" sz="1400" dirty="0">
                <a:latin typeface="+mj-lt"/>
                <a:cs typeface="Roboto Light"/>
              </a:rPr>
              <a:t>Known and potential invasive forest insects</a:t>
            </a:r>
          </a:p>
        </p:txBody>
      </p:sp>
      <p:sp>
        <p:nvSpPr>
          <p:cNvPr id="32" name="Rectangle 31"/>
          <p:cNvSpPr/>
          <p:nvPr/>
        </p:nvSpPr>
        <p:spPr>
          <a:xfrm>
            <a:off x="1655675" y="4617132"/>
            <a:ext cx="2592289" cy="523220"/>
          </a:xfrm>
          <a:prstGeom prst="rect">
            <a:avLst/>
          </a:prstGeom>
        </p:spPr>
        <p:txBody>
          <a:bodyPr wrap="square">
            <a:spAutoFit/>
          </a:bodyPr>
          <a:lstStyle/>
          <a:p>
            <a:r>
              <a:rPr lang="en-US" sz="1400" dirty="0">
                <a:latin typeface="+mj-lt"/>
                <a:cs typeface="Roboto Light"/>
              </a:rPr>
              <a:t>Known and potential invasive tree diseases</a:t>
            </a:r>
          </a:p>
        </p:txBody>
      </p:sp>
    </p:spTree>
    <p:extLst>
      <p:ext uri="{BB962C8B-B14F-4D97-AF65-F5344CB8AC3E}">
        <p14:creationId xmlns:p14="http://schemas.microsoft.com/office/powerpoint/2010/main" val="2307811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Ontario: Invasive </a:t>
            </a:r>
            <a:r>
              <a:rPr lang="en-US" dirty="0"/>
              <a:t>Species Management Tools</a:t>
            </a:r>
            <a:endParaRPr lang="en-CA" dirty="0"/>
          </a:p>
        </p:txBody>
      </p:sp>
      <p:sp>
        <p:nvSpPr>
          <p:cNvPr id="4" name="Slide Number Placeholder 3"/>
          <p:cNvSpPr>
            <a:spLocks noGrp="1"/>
          </p:cNvSpPr>
          <p:nvPr>
            <p:ph type="sldNum" sz="quarter" idx="12"/>
          </p:nvPr>
        </p:nvSpPr>
        <p:spPr/>
        <p:txBody>
          <a:bodyPr/>
          <a:lstStyle/>
          <a:p>
            <a:pPr>
              <a:defRPr/>
            </a:pPr>
            <a:fld id="{347D86FF-E816-4CAB-81A5-427C73B59BF8}" type="slidenum">
              <a:rPr lang="en-US" smtClean="0"/>
              <a:pPr>
                <a:defRPr/>
              </a:pPr>
              <a:t>2</a:t>
            </a:fld>
            <a:endParaRPr lang="en-US" dirty="0"/>
          </a:p>
        </p:txBody>
      </p:sp>
      <p:sp>
        <p:nvSpPr>
          <p:cNvPr id="9" name="TextBox 8"/>
          <p:cNvSpPr txBox="1"/>
          <p:nvPr/>
        </p:nvSpPr>
        <p:spPr>
          <a:xfrm>
            <a:off x="516719" y="1556792"/>
            <a:ext cx="2232258" cy="4124206"/>
          </a:xfrm>
          <a:prstGeom prst="rect">
            <a:avLst/>
          </a:prstGeom>
          <a:noFill/>
        </p:spPr>
        <p:txBody>
          <a:bodyPr wrap="square" rtlCol="0">
            <a:spAutoFit/>
          </a:bodyPr>
          <a:lstStyle/>
          <a:p>
            <a:r>
              <a:rPr lang="en-CA" b="1" dirty="0">
                <a:latin typeface="+mj-lt"/>
              </a:rPr>
              <a:t>Partnerships</a:t>
            </a:r>
          </a:p>
          <a:p>
            <a:pPr marL="108000" indent="-108000">
              <a:buFont typeface="Arial" panose="020B0604020202020204" pitchFamily="34" charset="0"/>
              <a:buChar char="•"/>
            </a:pPr>
            <a:r>
              <a:rPr lang="en-CA" sz="1600" dirty="0">
                <a:latin typeface="+mj-lt"/>
              </a:rPr>
              <a:t>Invasive Species Centre</a:t>
            </a:r>
          </a:p>
          <a:p>
            <a:pPr marL="108000" indent="-108000">
              <a:buFont typeface="Arial" panose="020B0604020202020204" pitchFamily="34" charset="0"/>
              <a:buChar char="•"/>
            </a:pPr>
            <a:r>
              <a:rPr lang="en-CA" sz="1600" dirty="0">
                <a:latin typeface="+mj-lt"/>
              </a:rPr>
              <a:t>Ontario Federation of Angler and Hunters</a:t>
            </a:r>
          </a:p>
          <a:p>
            <a:pPr marL="108000" indent="-108000">
              <a:buFont typeface="Arial" panose="020B0604020202020204" pitchFamily="34" charset="0"/>
              <a:buChar char="•"/>
            </a:pPr>
            <a:r>
              <a:rPr lang="en-CA" sz="1600" dirty="0">
                <a:latin typeface="+mj-lt"/>
              </a:rPr>
              <a:t>Ontario Invasive Plant Council</a:t>
            </a:r>
          </a:p>
          <a:p>
            <a:pPr marL="108000" indent="-108000">
              <a:buFont typeface="Arial" panose="020B0604020202020204" pitchFamily="34" charset="0"/>
              <a:buChar char="•"/>
            </a:pPr>
            <a:endParaRPr lang="en-CA" b="1" dirty="0">
              <a:latin typeface="+mj-lt"/>
            </a:endParaRPr>
          </a:p>
          <a:p>
            <a:endParaRPr lang="en-CA" b="1" dirty="0">
              <a:latin typeface="+mj-lt"/>
            </a:endParaRPr>
          </a:p>
          <a:p>
            <a:r>
              <a:rPr lang="en-CA" b="1" dirty="0">
                <a:latin typeface="+mj-lt"/>
              </a:rPr>
              <a:t>Policy</a:t>
            </a:r>
          </a:p>
          <a:p>
            <a:pPr marL="108000" indent="-108000">
              <a:buFont typeface="Arial" panose="020B0604020202020204" pitchFamily="34" charset="0"/>
              <a:buChar char="•"/>
            </a:pPr>
            <a:r>
              <a:rPr lang="en-CA" sz="1600" dirty="0">
                <a:latin typeface="+mj-lt"/>
              </a:rPr>
              <a:t>Ontario Invasive Species Strategic Plan</a:t>
            </a:r>
          </a:p>
          <a:p>
            <a:pPr marL="108000" indent="-108000">
              <a:buFont typeface="Arial" panose="020B0604020202020204" pitchFamily="34" charset="0"/>
              <a:buChar char="•"/>
            </a:pPr>
            <a:r>
              <a:rPr lang="en-CA" sz="1600" dirty="0">
                <a:latin typeface="+mj-lt"/>
              </a:rPr>
              <a:t>Biodiversity: Its in Our Nature</a:t>
            </a:r>
          </a:p>
          <a:p>
            <a:endParaRPr lang="en-CA" sz="1400" dirty="0">
              <a:latin typeface="+mn-lt"/>
            </a:endParaRPr>
          </a:p>
        </p:txBody>
      </p:sp>
      <p:sp>
        <p:nvSpPr>
          <p:cNvPr id="11" name="TextBox 10"/>
          <p:cNvSpPr txBox="1"/>
          <p:nvPr/>
        </p:nvSpPr>
        <p:spPr>
          <a:xfrm>
            <a:off x="4680012" y="1556792"/>
            <a:ext cx="2361329" cy="4278094"/>
          </a:xfrm>
          <a:prstGeom prst="rect">
            <a:avLst/>
          </a:prstGeom>
          <a:noFill/>
        </p:spPr>
        <p:txBody>
          <a:bodyPr wrap="square" rtlCol="0">
            <a:spAutoFit/>
          </a:bodyPr>
          <a:lstStyle/>
          <a:p>
            <a:r>
              <a:rPr lang="en-US" b="1" dirty="0">
                <a:latin typeface="+mj-lt"/>
              </a:rPr>
              <a:t>Collaboration</a:t>
            </a:r>
            <a:endParaRPr lang="en-US" dirty="0">
              <a:latin typeface="+mj-lt"/>
            </a:endParaRPr>
          </a:p>
          <a:p>
            <a:pPr marL="108000" indent="-108000">
              <a:buFont typeface="Arial" panose="020B0604020202020204" pitchFamily="34" charset="0"/>
              <a:buChar char="•"/>
            </a:pPr>
            <a:r>
              <a:rPr lang="en-CA" sz="1400" dirty="0">
                <a:latin typeface="+mj-lt"/>
              </a:rPr>
              <a:t>Federal Provincial Territorial Invasive Aquatic Species Task Force</a:t>
            </a:r>
          </a:p>
          <a:p>
            <a:pPr marL="108000" indent="-108000">
              <a:buFont typeface="Arial" panose="020B0604020202020204" pitchFamily="34" charset="0"/>
              <a:buChar char="•"/>
            </a:pPr>
            <a:r>
              <a:rPr lang="en-CA" sz="1400" dirty="0">
                <a:latin typeface="+mj-lt"/>
              </a:rPr>
              <a:t>Canadian Council of Forest Ministers</a:t>
            </a:r>
          </a:p>
          <a:p>
            <a:pPr marL="108000" indent="-108000">
              <a:buFont typeface="Arial" panose="020B0604020202020204" pitchFamily="34" charset="0"/>
              <a:buChar char="•"/>
            </a:pPr>
            <a:r>
              <a:rPr lang="en-CA" sz="1400" dirty="0">
                <a:latin typeface="+mj-lt"/>
              </a:rPr>
              <a:t>Conference of Great Lakes and St. Lawrence Governors and Premiers</a:t>
            </a:r>
          </a:p>
          <a:p>
            <a:endParaRPr lang="en-US" sz="1600" b="1" dirty="0">
              <a:latin typeface="+mj-lt"/>
            </a:endParaRPr>
          </a:p>
          <a:p>
            <a:r>
              <a:rPr lang="en-US" b="1" dirty="0">
                <a:latin typeface="+mj-lt"/>
              </a:rPr>
              <a:t>Legislation</a:t>
            </a:r>
          </a:p>
          <a:p>
            <a:pPr marL="108000" indent="-108000">
              <a:buFont typeface="Arial" panose="020B0604020202020204" pitchFamily="34" charset="0"/>
              <a:buChar char="•"/>
            </a:pPr>
            <a:r>
              <a:rPr lang="en-CA" sz="1600" dirty="0">
                <a:latin typeface="+mj-lt"/>
              </a:rPr>
              <a:t>Ontario Invasive Species Act</a:t>
            </a:r>
          </a:p>
          <a:p>
            <a:pPr marL="108000" indent="-108000">
              <a:buFont typeface="Arial" panose="020B0604020202020204" pitchFamily="34" charset="0"/>
              <a:buChar char="•"/>
            </a:pPr>
            <a:r>
              <a:rPr lang="en-CA" sz="1600" dirty="0">
                <a:latin typeface="+mj-lt"/>
              </a:rPr>
              <a:t>Canada Aquatic Invasive Species Regulations</a:t>
            </a:r>
          </a:p>
          <a:p>
            <a:endParaRPr lang="en-CA" sz="1400" dirty="0">
              <a:latin typeface="+mn-lt"/>
            </a:endParaRPr>
          </a:p>
          <a:p>
            <a:pPr marL="285750" indent="-285750">
              <a:buFont typeface="Arial" panose="020B0604020202020204" pitchFamily="34" charset="0"/>
              <a:buChar char="•"/>
            </a:pPr>
            <a:endParaRPr lang="en-CA" sz="1400" dirty="0">
              <a:solidFill>
                <a:schemeClr val="tx2"/>
              </a:solidFill>
              <a:latin typeface="+mn-lt"/>
            </a:endParaRPr>
          </a:p>
        </p:txBody>
      </p:sp>
      <p:pic>
        <p:nvPicPr>
          <p:cNvPr id="13" name="Picture 2" descr="http://www.algonquinpark.on.ca/images/logo_is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3052" y="1611956"/>
            <a:ext cx="1323756" cy="47214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ttp://www.ontariofamilyfishing.com/wp-content/uploads/2013/01/OFAH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9293" y="2194670"/>
            <a:ext cx="1071275" cy="76846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http://www.ontarioinvasiveplants.ca/images/common/logo_oic.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flipV="1">
            <a:off x="2794856" y="3039330"/>
            <a:ext cx="1200150" cy="54768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2" descr="https://dr6j45jk9xcmk.cloudfront.net/documents/2679/pages/stdprod-097634-p1-normal.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86293" y="3844897"/>
            <a:ext cx="1617275" cy="204700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4" descr="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87547" y="1808820"/>
            <a:ext cx="1636050" cy="163605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60698" t="7862" r="18738" b="18893"/>
          <a:stretch/>
        </p:blipFill>
        <p:spPr bwMode="auto">
          <a:xfrm>
            <a:off x="7113349" y="3844897"/>
            <a:ext cx="1384447" cy="18322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9824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38138"/>
          </a:xfrm>
        </p:spPr>
        <p:txBody>
          <a:bodyPr/>
          <a:lstStyle/>
          <a:p>
            <a:r>
              <a:rPr lang="en-US" dirty="0"/>
              <a:t>Invasive Species Act, 2015: Status</a:t>
            </a:r>
            <a:endParaRPr lang="en-CA" dirty="0"/>
          </a:p>
        </p:txBody>
      </p:sp>
      <p:sp>
        <p:nvSpPr>
          <p:cNvPr id="3" name="Content Placeholder 2"/>
          <p:cNvSpPr>
            <a:spLocks noGrp="1"/>
          </p:cNvSpPr>
          <p:nvPr>
            <p:ph idx="1"/>
          </p:nvPr>
        </p:nvSpPr>
        <p:spPr>
          <a:xfrm>
            <a:off x="457200" y="1491840"/>
            <a:ext cx="8229600" cy="3989388"/>
          </a:xfrm>
        </p:spPr>
        <p:txBody>
          <a:bodyPr/>
          <a:lstStyle/>
          <a:p>
            <a:endParaRPr lang="en-US" sz="1800" dirty="0"/>
          </a:p>
          <a:p>
            <a:r>
              <a:rPr lang="en-US" sz="2000" dirty="0"/>
              <a:t>The Act and Ontario Regulation 354/16 took effect on November 3, 2016.</a:t>
            </a:r>
          </a:p>
          <a:p>
            <a:pPr lvl="1"/>
            <a:r>
              <a:rPr lang="en-US" sz="2000" dirty="0"/>
              <a:t>https://www.ontario.ca/laws/statute/15i22</a:t>
            </a:r>
          </a:p>
          <a:p>
            <a:endParaRPr lang="en-US" sz="2000" dirty="0"/>
          </a:p>
          <a:p>
            <a:r>
              <a:rPr lang="en-CA" sz="2000" dirty="0"/>
              <a:t>Decision notice for the policy document: </a:t>
            </a:r>
            <a:r>
              <a:rPr lang="en-CA" sz="2000" i="1" dirty="0"/>
              <a:t>“Guidance for Invasive Species assessments under the Invasive Species Act, 2015” </a:t>
            </a:r>
            <a:r>
              <a:rPr lang="en-CA" sz="2000" dirty="0"/>
              <a:t>was posted to the Environmental Registry on September 12. </a:t>
            </a:r>
          </a:p>
          <a:p>
            <a:pPr lvl="1"/>
            <a:r>
              <a:rPr lang="en-CA" sz="2000" dirty="0"/>
              <a:t>Environmental Registry number: 012-7673</a:t>
            </a:r>
          </a:p>
          <a:p>
            <a:endParaRPr lang="en-CA" sz="1800" i="1" dirty="0"/>
          </a:p>
          <a:p>
            <a:endParaRPr lang="en-US" dirty="0"/>
          </a:p>
          <a:p>
            <a:endParaRPr lang="en-CA" dirty="0"/>
          </a:p>
        </p:txBody>
      </p:sp>
      <p:sp>
        <p:nvSpPr>
          <p:cNvPr id="4" name="Slide Number Placeholder 3"/>
          <p:cNvSpPr>
            <a:spLocks noGrp="1"/>
          </p:cNvSpPr>
          <p:nvPr>
            <p:ph type="sldNum" sz="quarter" idx="12"/>
          </p:nvPr>
        </p:nvSpPr>
        <p:spPr/>
        <p:txBody>
          <a:bodyPr/>
          <a:lstStyle/>
          <a:p>
            <a:pPr>
              <a:defRPr/>
            </a:pPr>
            <a:fld id="{347D86FF-E816-4CAB-81A5-427C73B59BF8}" type="slidenum">
              <a:rPr lang="en-US" smtClean="0"/>
              <a:pPr>
                <a:defRPr/>
              </a:pPr>
              <a:t>3</a:t>
            </a:fld>
            <a:endParaRPr lang="en-US" dirty="0"/>
          </a:p>
        </p:txBody>
      </p:sp>
    </p:spTree>
    <p:extLst>
      <p:ext uri="{BB962C8B-B14F-4D97-AF65-F5344CB8AC3E}">
        <p14:creationId xmlns:p14="http://schemas.microsoft.com/office/powerpoint/2010/main" val="3478494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Legislation: Key Principles</a:t>
            </a:r>
            <a:endParaRPr lang="en-CA" dirty="0"/>
          </a:p>
        </p:txBody>
      </p:sp>
      <p:sp>
        <p:nvSpPr>
          <p:cNvPr id="3" name="Content Placeholder 2"/>
          <p:cNvSpPr>
            <a:spLocks noGrp="1"/>
          </p:cNvSpPr>
          <p:nvPr>
            <p:ph idx="1"/>
          </p:nvPr>
        </p:nvSpPr>
        <p:spPr/>
        <p:txBody>
          <a:bodyPr/>
          <a:lstStyle/>
          <a:p>
            <a:pPr marL="0" indent="0">
              <a:buNone/>
            </a:pPr>
            <a:r>
              <a:rPr lang="en-US" sz="1600" b="1" dirty="0"/>
              <a:t>Prevention First</a:t>
            </a:r>
          </a:p>
          <a:p>
            <a:pPr>
              <a:buFont typeface="Arial" panose="020B0604020202020204" pitchFamily="34" charset="0"/>
              <a:buChar char="•"/>
            </a:pPr>
            <a:r>
              <a:rPr lang="en-US" sz="1400" dirty="0"/>
              <a:t>Prevent new invaders from arriving and slow spread of existing invaders where possible </a:t>
            </a:r>
            <a:endParaRPr lang="en-CA" sz="1400" dirty="0"/>
          </a:p>
          <a:p>
            <a:pPr marL="0" indent="0">
              <a:buNone/>
            </a:pPr>
            <a:r>
              <a:rPr lang="en-CA" sz="1600" b="1" dirty="0"/>
              <a:t>Science Based</a:t>
            </a:r>
          </a:p>
          <a:p>
            <a:pPr>
              <a:buFont typeface="Arial" panose="020B0604020202020204" pitchFamily="34" charset="0"/>
              <a:buChar char="•"/>
            </a:pPr>
            <a:r>
              <a:rPr lang="en-CA" sz="1400" dirty="0"/>
              <a:t>Risk assessments will at a minimum consider the species presence in Ontario, biological characteristics, risk of harm to the natural environment, dispersal ability and social or economic impacts </a:t>
            </a:r>
          </a:p>
          <a:p>
            <a:pPr marL="0" indent="0">
              <a:buNone/>
            </a:pPr>
            <a:r>
              <a:rPr lang="en-CA" sz="1600" b="1" dirty="0"/>
              <a:t>Enabling Framework</a:t>
            </a:r>
          </a:p>
          <a:p>
            <a:pPr>
              <a:buFont typeface="Arial" panose="020B0604020202020204" pitchFamily="34" charset="0"/>
              <a:buChar char="•"/>
            </a:pPr>
            <a:r>
              <a:rPr lang="en-US" sz="1400" dirty="0"/>
              <a:t>Tools to support prevention, detection, control, and eradication actions by the government, partners and the public</a:t>
            </a:r>
          </a:p>
          <a:p>
            <a:pPr marL="0" indent="0">
              <a:buNone/>
            </a:pPr>
            <a:r>
              <a:rPr lang="en-US" sz="1600" b="1" dirty="0"/>
              <a:t>Shared Accountability</a:t>
            </a:r>
          </a:p>
          <a:p>
            <a:pPr>
              <a:buFont typeface="Arial" panose="020B0604020202020204" pitchFamily="34" charset="0"/>
              <a:buChar char="•"/>
            </a:pPr>
            <a:r>
              <a:rPr lang="en-CA" sz="1400" dirty="0"/>
              <a:t>Enable partnerships and provide authority to delegate to, and empower others</a:t>
            </a:r>
          </a:p>
          <a:p>
            <a:pPr marL="0" indent="0">
              <a:buNone/>
            </a:pPr>
            <a:r>
              <a:rPr lang="en-CA" sz="1600" b="1" dirty="0"/>
              <a:t>Cost Recovery</a:t>
            </a:r>
          </a:p>
          <a:p>
            <a:pPr>
              <a:buFont typeface="Arial" panose="020B0604020202020204" pitchFamily="34" charset="0"/>
              <a:buChar char="•"/>
            </a:pPr>
            <a:r>
              <a:rPr lang="en-CA" sz="1400" dirty="0"/>
              <a:t>Mechanisms to recover expenses as a result of infractions under the legislation</a:t>
            </a:r>
          </a:p>
          <a:p>
            <a:pPr marL="0" indent="0">
              <a:buNone/>
            </a:pPr>
            <a:r>
              <a:rPr lang="en-US" sz="1600" b="1" dirty="0"/>
              <a:t>Inter-government Cooperation</a:t>
            </a:r>
          </a:p>
          <a:p>
            <a:pPr>
              <a:buFont typeface="Arial" panose="020B0604020202020204" pitchFamily="34" charset="0"/>
              <a:buChar char="•"/>
            </a:pPr>
            <a:r>
              <a:rPr lang="en-US" sz="1400" dirty="0"/>
              <a:t>Recognition of the mandated role of federal government.  ISA complements their role, does not require province to assume new responsibilities. </a:t>
            </a:r>
          </a:p>
          <a:p>
            <a:endParaRPr lang="en-CA" sz="1600" dirty="0"/>
          </a:p>
        </p:txBody>
      </p:sp>
      <p:sp>
        <p:nvSpPr>
          <p:cNvPr id="4" name="Slide Number Placeholder 3"/>
          <p:cNvSpPr>
            <a:spLocks noGrp="1"/>
          </p:cNvSpPr>
          <p:nvPr>
            <p:ph type="sldNum" sz="quarter" idx="12"/>
          </p:nvPr>
        </p:nvSpPr>
        <p:spPr/>
        <p:txBody>
          <a:bodyPr/>
          <a:lstStyle/>
          <a:p>
            <a:pPr>
              <a:defRPr/>
            </a:pPr>
            <a:fld id="{347D86FF-E816-4CAB-81A5-427C73B59BF8}" type="slidenum">
              <a:rPr lang="en-US" smtClean="0"/>
              <a:pPr>
                <a:defRPr/>
              </a:pPr>
              <a:t>4</a:t>
            </a:fld>
            <a:endParaRPr lang="en-US" dirty="0"/>
          </a:p>
        </p:txBody>
      </p:sp>
    </p:spTree>
    <p:extLst>
      <p:ext uri="{BB962C8B-B14F-4D97-AF65-F5344CB8AC3E}">
        <p14:creationId xmlns:p14="http://schemas.microsoft.com/office/powerpoint/2010/main" val="765317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9256" cy="850106"/>
          </a:xfrm>
        </p:spPr>
        <p:txBody>
          <a:bodyPr/>
          <a:lstStyle/>
          <a:p>
            <a:r>
              <a:rPr lang="en-CA" dirty="0" smtClean="0"/>
              <a:t>Invasive Species defined in the Act?</a:t>
            </a:r>
            <a:endParaRPr lang="en-CA" dirty="0"/>
          </a:p>
        </p:txBody>
      </p:sp>
      <p:sp>
        <p:nvSpPr>
          <p:cNvPr id="5" name="Slide Number Placeholder 4"/>
          <p:cNvSpPr>
            <a:spLocks noGrp="1"/>
          </p:cNvSpPr>
          <p:nvPr>
            <p:ph type="sldNum" sz="quarter" idx="12"/>
          </p:nvPr>
        </p:nvSpPr>
        <p:spPr/>
        <p:txBody>
          <a:bodyPr/>
          <a:lstStyle/>
          <a:p>
            <a:pPr>
              <a:defRPr/>
            </a:pPr>
            <a:fld id="{B0CED09F-56A5-4DCB-9AC7-00306018AC3A}" type="slidenum">
              <a:rPr lang="en-US" smtClean="0"/>
              <a:pPr>
                <a:defRPr/>
              </a:pPr>
              <a:t>5</a:t>
            </a:fld>
            <a:endParaRPr lang="en-US" dirty="0"/>
          </a:p>
        </p:txBody>
      </p:sp>
      <p:sp>
        <p:nvSpPr>
          <p:cNvPr id="7" name="Content Placeholder 2"/>
          <p:cNvSpPr txBox="1">
            <a:spLocks/>
          </p:cNvSpPr>
          <p:nvPr/>
        </p:nvSpPr>
        <p:spPr bwMode="auto">
          <a:xfrm>
            <a:off x="457200" y="1600403"/>
            <a:ext cx="8219256" cy="4176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lvl1pPr marL="341313" indent="-342900" algn="l" rtl="0" eaLnBrk="0" fontAlgn="base" hangingPunct="0">
              <a:spcBef>
                <a:spcPct val="20000"/>
              </a:spcBef>
              <a:spcAft>
                <a:spcPct val="0"/>
              </a:spcAft>
              <a:buSzPct val="75000"/>
              <a:defRPr sz="3200">
                <a:solidFill>
                  <a:schemeClr val="tx1"/>
                </a:solidFill>
                <a:latin typeface="+mn-lt"/>
                <a:ea typeface="+mn-ea"/>
                <a:cs typeface="+mn-cs"/>
              </a:defRPr>
            </a:lvl1pPr>
            <a:lvl2pPr marL="741363" indent="-285750" algn="l" rtl="0" eaLnBrk="0" fontAlgn="base" hangingPunct="0">
              <a:spcBef>
                <a:spcPct val="20000"/>
              </a:spcBef>
              <a:spcAft>
                <a:spcPct val="0"/>
              </a:spcAft>
              <a:buSzPct val="75000"/>
              <a:buChar char="•"/>
              <a:defRPr sz="2400">
                <a:solidFill>
                  <a:schemeClr val="tx1"/>
                </a:solidFill>
                <a:latin typeface="+mn-lt"/>
                <a:ea typeface="+mn-ea"/>
              </a:defRPr>
            </a:lvl2pPr>
            <a:lvl3pPr marL="1141413" indent="-228600" algn="l" rtl="0" eaLnBrk="0" fontAlgn="base" hangingPunct="0">
              <a:spcBef>
                <a:spcPct val="20000"/>
              </a:spcBef>
              <a:spcAft>
                <a:spcPct val="0"/>
              </a:spcAft>
              <a:buSzPct val="75000"/>
              <a:buFont typeface="Arial" pitchFamily="34" charset="0"/>
              <a:buChar char="–"/>
              <a:defRPr sz="2000">
                <a:solidFill>
                  <a:schemeClr val="tx1"/>
                </a:solidFill>
                <a:latin typeface="+mn-lt"/>
                <a:ea typeface="+mn-ea"/>
              </a:defRPr>
            </a:lvl3pPr>
            <a:lvl4pPr marL="1598613" indent="-228600" algn="l" rtl="0" eaLnBrk="0" fontAlgn="base" hangingPunct="0">
              <a:spcBef>
                <a:spcPct val="20000"/>
              </a:spcBef>
              <a:spcAft>
                <a:spcPct val="0"/>
              </a:spcAft>
              <a:buSzPct val="75000"/>
              <a:buChar char="o"/>
              <a:defRPr sz="1600">
                <a:solidFill>
                  <a:schemeClr val="tx1"/>
                </a:solidFill>
                <a:latin typeface="+mn-lt"/>
                <a:ea typeface="+mn-ea"/>
              </a:defRPr>
            </a:lvl4pPr>
            <a:lvl5pPr marL="2055813" indent="-228600" algn="l" rtl="0" eaLnBrk="0" fontAlgn="base" hangingPunct="0">
              <a:spcBef>
                <a:spcPct val="20000"/>
              </a:spcBef>
              <a:spcAft>
                <a:spcPct val="0"/>
              </a:spcAft>
              <a:buChar char="»"/>
              <a:defRPr sz="1200">
                <a:solidFill>
                  <a:schemeClr val="tx1"/>
                </a:solidFill>
                <a:latin typeface="+mn-lt"/>
                <a:ea typeface="+mn-ea"/>
              </a:defRPr>
            </a:lvl5pPr>
            <a:lvl6pPr marL="2514600" indent="-228600" algn="l" rtl="0" eaLnBrk="0" fontAlgn="base" hangingPunct="0">
              <a:spcBef>
                <a:spcPct val="20000"/>
              </a:spcBef>
              <a:spcAft>
                <a:spcPct val="0"/>
              </a:spcAft>
              <a:buChar char="»"/>
              <a:defRPr sz="1200">
                <a:solidFill>
                  <a:schemeClr val="tx1"/>
                </a:solidFill>
                <a:latin typeface="+mn-lt"/>
                <a:ea typeface="+mn-ea"/>
              </a:defRPr>
            </a:lvl6pPr>
            <a:lvl7pPr marL="2971800" indent="-228600" algn="l" rtl="0" eaLnBrk="0" fontAlgn="base" hangingPunct="0">
              <a:spcBef>
                <a:spcPct val="20000"/>
              </a:spcBef>
              <a:spcAft>
                <a:spcPct val="0"/>
              </a:spcAft>
              <a:buChar char="»"/>
              <a:defRPr sz="1200">
                <a:solidFill>
                  <a:schemeClr val="tx1"/>
                </a:solidFill>
                <a:latin typeface="+mn-lt"/>
                <a:ea typeface="+mn-ea"/>
              </a:defRPr>
            </a:lvl7pPr>
            <a:lvl8pPr marL="3429000" indent="-228600" algn="l" rtl="0" eaLnBrk="0" fontAlgn="base" hangingPunct="0">
              <a:spcBef>
                <a:spcPct val="20000"/>
              </a:spcBef>
              <a:spcAft>
                <a:spcPct val="0"/>
              </a:spcAft>
              <a:buChar char="»"/>
              <a:defRPr sz="1200">
                <a:solidFill>
                  <a:schemeClr val="tx1"/>
                </a:solidFill>
                <a:latin typeface="+mn-lt"/>
                <a:ea typeface="+mn-ea"/>
              </a:defRPr>
            </a:lvl8pPr>
            <a:lvl9pPr marL="3886200" indent="-228600" algn="l" rtl="0" eaLnBrk="0" fontAlgn="base" hangingPunct="0">
              <a:spcBef>
                <a:spcPct val="20000"/>
              </a:spcBef>
              <a:spcAft>
                <a:spcPct val="0"/>
              </a:spcAft>
              <a:buChar char="»"/>
              <a:defRPr sz="1200">
                <a:solidFill>
                  <a:schemeClr val="tx1"/>
                </a:solidFill>
                <a:latin typeface="+mn-lt"/>
                <a:ea typeface="+mn-ea"/>
              </a:defRPr>
            </a:lvl9pPr>
          </a:lstStyle>
          <a:p>
            <a:r>
              <a:rPr lang="en-CA" sz="2000" b="1" dirty="0" smtClean="0"/>
              <a:t>Definition </a:t>
            </a:r>
            <a:r>
              <a:rPr lang="en-CA" sz="2000" b="1" smtClean="0"/>
              <a:t>in the Act</a:t>
            </a:r>
            <a:r>
              <a:rPr lang="en-CA" sz="2000" b="1" dirty="0" smtClean="0"/>
              <a:t>:</a:t>
            </a:r>
          </a:p>
          <a:p>
            <a:pPr marL="0" indent="0"/>
            <a:r>
              <a:rPr lang="en-CA" sz="2000" dirty="0" smtClean="0"/>
              <a:t>A </a:t>
            </a:r>
            <a:r>
              <a:rPr lang="en-CA" sz="2000" dirty="0"/>
              <a:t>species that is not native to Ontario, or to a part of Ontario, </a:t>
            </a:r>
            <a:r>
              <a:rPr lang="en-CA" sz="2000" dirty="0" smtClean="0"/>
              <a:t>and:</a:t>
            </a:r>
          </a:p>
          <a:p>
            <a:pPr>
              <a:buFont typeface="Wingdings" panose="05000000000000000000" pitchFamily="2" charset="2"/>
              <a:buChar char="Ø"/>
            </a:pPr>
            <a:r>
              <a:rPr lang="en-CA" sz="2000" dirty="0" smtClean="0"/>
              <a:t>Is </a:t>
            </a:r>
            <a:r>
              <a:rPr lang="en-CA" sz="2000" dirty="0"/>
              <a:t>harming the natural environment of Ontario or of the part of Ontario in which it is present, </a:t>
            </a:r>
            <a:r>
              <a:rPr lang="en-CA" sz="2000" dirty="0" smtClean="0"/>
              <a:t>or</a:t>
            </a:r>
          </a:p>
          <a:p>
            <a:pPr>
              <a:buFont typeface="Wingdings" panose="05000000000000000000" pitchFamily="2" charset="2"/>
              <a:buChar char="Ø"/>
            </a:pPr>
            <a:r>
              <a:rPr lang="en-CA" sz="2000" dirty="0" smtClean="0"/>
              <a:t>Is </a:t>
            </a:r>
            <a:r>
              <a:rPr lang="en-CA" sz="2000" dirty="0"/>
              <a:t>likely to harm the natural environment of Ontario or of a part of Ontario, regardless of whether it is present in Ontario or in a part of </a:t>
            </a:r>
            <a:r>
              <a:rPr lang="en-CA" sz="2000" dirty="0" smtClean="0"/>
              <a:t>Ontario</a:t>
            </a:r>
            <a:endParaRPr lang="en-CA" sz="2000" dirty="0"/>
          </a:p>
          <a:p>
            <a:pPr marL="0" indent="0"/>
            <a:endParaRPr lang="en-CA" sz="2000" dirty="0" smtClean="0"/>
          </a:p>
          <a:p>
            <a:pPr marL="0" lvl="0" indent="0">
              <a:spcBef>
                <a:spcPct val="0"/>
              </a:spcBef>
              <a:buSzTx/>
            </a:pPr>
            <a:r>
              <a:rPr lang="en-CA" sz="2000" b="1" dirty="0" smtClean="0">
                <a:ea typeface="ＭＳ Ｐゴシック" pitchFamily="34" charset="-128"/>
              </a:rPr>
              <a:t>Includes:</a:t>
            </a:r>
            <a:endParaRPr lang="en-CA" sz="2000" b="1" dirty="0">
              <a:ea typeface="ＭＳ Ｐゴシック" pitchFamily="34" charset="-128"/>
            </a:endParaRPr>
          </a:p>
          <a:p>
            <a:pPr marL="285750" lvl="0" indent="-285750">
              <a:spcBef>
                <a:spcPct val="0"/>
              </a:spcBef>
              <a:buSzTx/>
              <a:buFont typeface="Arial" panose="020B0604020202020204" pitchFamily="34" charset="0"/>
              <a:buChar char="•"/>
            </a:pPr>
            <a:r>
              <a:rPr lang="en-CA" sz="2000" dirty="0" smtClean="0">
                <a:ea typeface="ＭＳ Ｐゴシック" pitchFamily="34" charset="-128"/>
              </a:rPr>
              <a:t>Plants</a:t>
            </a:r>
            <a:r>
              <a:rPr lang="en-CA" sz="2000" dirty="0">
                <a:ea typeface="ＭＳ Ｐゴシック" pitchFamily="34" charset="-128"/>
              </a:rPr>
              <a:t>, animals, or micro-organisms (e.g., a virus) that are not native to Ontario, or to a part of Ontario, that may harm the natural environment and negatively impact associated economic and social benefits</a:t>
            </a:r>
            <a:endParaRPr lang="en-CA" sz="2000" dirty="0"/>
          </a:p>
        </p:txBody>
      </p:sp>
    </p:spTree>
    <p:extLst>
      <p:ext uri="{BB962C8B-B14F-4D97-AF65-F5344CB8AC3E}">
        <p14:creationId xmlns:p14="http://schemas.microsoft.com/office/powerpoint/2010/main" val="2126261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720080"/>
          </a:xfrm>
        </p:spPr>
        <p:txBody>
          <a:bodyPr/>
          <a:lstStyle/>
          <a:p>
            <a:r>
              <a:rPr lang="en-US" dirty="0" smtClean="0"/>
              <a:t>Regulating Invasive Species</a:t>
            </a:r>
            <a:endParaRPr lang="en-US" dirty="0"/>
          </a:p>
        </p:txBody>
      </p:sp>
      <p:sp>
        <p:nvSpPr>
          <p:cNvPr id="3" name="Content Placeholder 2"/>
          <p:cNvSpPr>
            <a:spLocks noGrp="1"/>
          </p:cNvSpPr>
          <p:nvPr>
            <p:ph idx="1"/>
          </p:nvPr>
        </p:nvSpPr>
        <p:spPr>
          <a:xfrm>
            <a:off x="467544" y="980728"/>
            <a:ext cx="8208912" cy="4968552"/>
          </a:xfrm>
        </p:spPr>
        <p:txBody>
          <a:bodyPr>
            <a:normAutofit/>
          </a:bodyPr>
          <a:lstStyle/>
          <a:p>
            <a:pPr marL="0" indent="0"/>
            <a:r>
              <a:rPr lang="en-US" sz="1800" b="1" u="sng" dirty="0" smtClean="0"/>
              <a:t>Invasive Species</a:t>
            </a:r>
          </a:p>
          <a:p>
            <a:pPr>
              <a:buFont typeface="Arial" panose="020B0604020202020204" pitchFamily="34" charset="0"/>
              <a:buChar char="•"/>
            </a:pPr>
            <a:r>
              <a:rPr lang="en-US" sz="1800" dirty="0" smtClean="0"/>
              <a:t>May regulate invasive species based </a:t>
            </a:r>
            <a:r>
              <a:rPr lang="en-US" sz="1800" dirty="0"/>
              <a:t>on a number of considerations, including </a:t>
            </a:r>
            <a:r>
              <a:rPr lang="en-US" sz="1800" i="1" dirty="0"/>
              <a:t>species’ biological characteristics, risk of harm to the natural environment, dispersal ability and social or economic impacts </a:t>
            </a:r>
            <a:r>
              <a:rPr lang="en-US" sz="1800" dirty="0" smtClean="0"/>
              <a:t>assessed through the use of </a:t>
            </a:r>
            <a:r>
              <a:rPr lang="en-US" sz="1800" dirty="0"/>
              <a:t>risk </a:t>
            </a:r>
            <a:r>
              <a:rPr lang="en-US" sz="1800" dirty="0" smtClean="0"/>
              <a:t>assessments</a:t>
            </a:r>
          </a:p>
          <a:p>
            <a:pPr marL="0" indent="0"/>
            <a:endParaRPr lang="en-US" sz="1800" dirty="0" smtClean="0"/>
          </a:p>
          <a:p>
            <a:pPr marL="0" indent="0"/>
            <a:r>
              <a:rPr lang="en-US" sz="1800" b="1" u="sng" dirty="0" smtClean="0">
                <a:cs typeface="Arial" panose="020B0604020202020204" pitchFamily="34" charset="0"/>
              </a:rPr>
              <a:t>Two classes</a:t>
            </a:r>
          </a:p>
          <a:p>
            <a:pPr marL="285750">
              <a:buFont typeface="Arial" panose="020B0604020202020204" pitchFamily="34" charset="0"/>
              <a:buChar char="•"/>
              <a:defRPr/>
            </a:pPr>
            <a:r>
              <a:rPr lang="en-US" sz="1800" i="1" dirty="0" smtClean="0">
                <a:cs typeface="Arial" panose="020B0604020202020204" pitchFamily="34" charset="0"/>
              </a:rPr>
              <a:t>Prohibited</a:t>
            </a:r>
            <a:r>
              <a:rPr lang="en-US" sz="1800" dirty="0" smtClean="0">
                <a:cs typeface="Arial" panose="020B0604020202020204" pitchFamily="34" charset="0"/>
              </a:rPr>
              <a:t>: </a:t>
            </a:r>
          </a:p>
          <a:p>
            <a:pPr marL="685800" lvl="1">
              <a:buFont typeface="Arial" panose="020B0604020202020204" pitchFamily="34" charset="0"/>
              <a:buChar char="•"/>
              <a:defRPr/>
            </a:pPr>
            <a:r>
              <a:rPr lang="en-US" sz="1800" dirty="0" smtClean="0">
                <a:cs typeface="Arial" panose="020B0604020202020204" pitchFamily="34" charset="0"/>
              </a:rPr>
              <a:t>Full </a:t>
            </a:r>
            <a:r>
              <a:rPr lang="en-US" sz="1800" dirty="0">
                <a:cs typeface="Arial" panose="020B0604020202020204" pitchFamily="34" charset="0"/>
              </a:rPr>
              <a:t>suite of prohibitions apply </a:t>
            </a:r>
            <a:endParaRPr lang="en-US" sz="1800" dirty="0" smtClean="0">
              <a:cs typeface="Arial" panose="020B0604020202020204" pitchFamily="34" charset="0"/>
            </a:endParaRPr>
          </a:p>
          <a:p>
            <a:pPr marL="1085850" lvl="2">
              <a:buFont typeface="Arial" panose="020B0604020202020204" pitchFamily="34" charset="0"/>
              <a:buChar char="•"/>
              <a:defRPr/>
            </a:pPr>
            <a:r>
              <a:rPr lang="en-US" sz="1800" dirty="0" smtClean="0">
                <a:cs typeface="Arial" panose="020B0604020202020204" pitchFamily="34" charset="0"/>
              </a:rPr>
              <a:t>No person shall - Bring into Ontario, Possess, transport, propagate, buy, sell, lease or trade   </a:t>
            </a:r>
            <a:endParaRPr lang="en-US" sz="1800" dirty="0">
              <a:cs typeface="Arial" panose="020B0604020202020204" pitchFamily="34" charset="0"/>
            </a:endParaRPr>
          </a:p>
          <a:p>
            <a:pPr marL="285750">
              <a:buFont typeface="Arial" panose="020B0604020202020204" pitchFamily="34" charset="0"/>
              <a:buChar char="•"/>
              <a:defRPr/>
            </a:pPr>
            <a:r>
              <a:rPr lang="en-US" sz="1800" i="1" dirty="0">
                <a:cs typeface="Arial" panose="020B0604020202020204" pitchFamily="34" charset="0"/>
              </a:rPr>
              <a:t>Restricted</a:t>
            </a:r>
            <a:r>
              <a:rPr lang="en-US" sz="1800" dirty="0">
                <a:cs typeface="Arial" panose="020B0604020202020204" pitchFamily="34" charset="0"/>
              </a:rPr>
              <a:t>: </a:t>
            </a:r>
          </a:p>
          <a:p>
            <a:pPr marL="685800" lvl="1">
              <a:buFont typeface="Arial" panose="020B0604020202020204" pitchFamily="34" charset="0"/>
              <a:buChar char="•"/>
              <a:defRPr/>
            </a:pPr>
            <a:r>
              <a:rPr lang="en-CA" sz="1800" dirty="0" smtClean="0">
                <a:cs typeface="Arial" panose="020B0604020202020204" pitchFamily="34" charset="0"/>
              </a:rPr>
              <a:t>No person shall bring </a:t>
            </a:r>
            <a:r>
              <a:rPr lang="en-CA" sz="1800" dirty="0">
                <a:cs typeface="Arial" panose="020B0604020202020204" pitchFamily="34" charset="0"/>
              </a:rPr>
              <a:t>an invasive species into Provincial Parks and Conservation Reserves; </a:t>
            </a:r>
            <a:r>
              <a:rPr lang="en-CA" sz="1800" dirty="0" smtClean="0">
                <a:cs typeface="Arial" panose="020B0604020202020204" pitchFamily="34" charset="0"/>
              </a:rPr>
              <a:t>or </a:t>
            </a:r>
            <a:r>
              <a:rPr lang="en-CA" sz="1800" dirty="0">
                <a:cs typeface="Arial" panose="020B0604020202020204" pitchFamily="34" charset="0"/>
              </a:rPr>
              <a:t>deposit or release in Ontario</a:t>
            </a:r>
          </a:p>
          <a:p>
            <a:pPr marL="685800" lvl="1">
              <a:buFont typeface="Arial" panose="020B0604020202020204" pitchFamily="34" charset="0"/>
              <a:buChar char="•"/>
              <a:defRPr/>
            </a:pPr>
            <a:r>
              <a:rPr lang="en-US" sz="1800" dirty="0" smtClean="0">
                <a:cs typeface="Arial" panose="020B0604020202020204" pitchFamily="34" charset="0"/>
              </a:rPr>
              <a:t>Additional prohibitions may </a:t>
            </a:r>
            <a:r>
              <a:rPr lang="en-US" sz="1800" dirty="0">
                <a:cs typeface="Arial" panose="020B0604020202020204" pitchFamily="34" charset="0"/>
              </a:rPr>
              <a:t>be applied through regulation</a:t>
            </a:r>
          </a:p>
          <a:p>
            <a:pPr>
              <a:buFont typeface="Arial" panose="020B0604020202020204" pitchFamily="34" charset="0"/>
              <a:buChar char="•"/>
            </a:pPr>
            <a:endParaRPr lang="en-CA" sz="1700" dirty="0">
              <a:cs typeface="Arial" panose="020B0604020202020204" pitchFamily="34" charset="0"/>
            </a:endParaRPr>
          </a:p>
          <a:p>
            <a:pPr marL="0" indent="0"/>
            <a:endParaRPr lang="en-US" sz="1800" b="1" u="sng" dirty="0" smtClean="0"/>
          </a:p>
          <a:p>
            <a:pPr marL="0" indent="0"/>
            <a:endParaRPr lang="en-US" sz="1800" b="1" u="sng" dirty="0"/>
          </a:p>
          <a:p>
            <a:pPr marL="0" indent="0"/>
            <a:endParaRPr lang="en-US" sz="1800" b="1" u="sng" dirty="0" smtClean="0"/>
          </a:p>
          <a:p>
            <a:pPr marL="0" lvl="0" indent="0"/>
            <a:endParaRPr lang="en-US" sz="1600" dirty="0" smtClean="0"/>
          </a:p>
        </p:txBody>
      </p:sp>
      <p:sp>
        <p:nvSpPr>
          <p:cNvPr id="5" name="Slide Number Placeholder 4"/>
          <p:cNvSpPr>
            <a:spLocks noGrp="1"/>
          </p:cNvSpPr>
          <p:nvPr>
            <p:ph type="sldNum" sz="quarter" idx="12"/>
          </p:nvPr>
        </p:nvSpPr>
        <p:spPr/>
        <p:txBody>
          <a:bodyPr/>
          <a:lstStyle/>
          <a:p>
            <a:pPr>
              <a:defRPr/>
            </a:pPr>
            <a:fld id="{B0CED09F-56A5-4DCB-9AC7-00306018AC3A}" type="slidenum">
              <a:rPr lang="en-US" smtClean="0"/>
              <a:pPr>
                <a:defRPr/>
              </a:pPr>
              <a:t>6</a:t>
            </a:fld>
            <a:endParaRPr lang="en-US" dirty="0"/>
          </a:p>
        </p:txBody>
      </p:sp>
    </p:spTree>
    <p:extLst>
      <p:ext uri="{BB962C8B-B14F-4D97-AF65-F5344CB8AC3E}">
        <p14:creationId xmlns:p14="http://schemas.microsoft.com/office/powerpoint/2010/main" val="432438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784976" cy="562074"/>
          </a:xfrm>
        </p:spPr>
        <p:txBody>
          <a:bodyPr/>
          <a:lstStyle/>
          <a:p>
            <a:r>
              <a:rPr lang="en-CA" sz="2800" dirty="0" smtClean="0"/>
              <a:t>Designation of Species, Carriers and Control Areas</a:t>
            </a:r>
            <a:endParaRPr lang="en-CA" sz="2800" dirty="0"/>
          </a:p>
        </p:txBody>
      </p:sp>
      <p:sp>
        <p:nvSpPr>
          <p:cNvPr id="3" name="Content Placeholder 2"/>
          <p:cNvSpPr>
            <a:spLocks noGrp="1"/>
          </p:cNvSpPr>
          <p:nvPr>
            <p:ph idx="1"/>
          </p:nvPr>
        </p:nvSpPr>
        <p:spPr>
          <a:xfrm>
            <a:off x="251520" y="980728"/>
            <a:ext cx="8784976" cy="4968552"/>
          </a:xfrm>
        </p:spPr>
        <p:txBody>
          <a:bodyPr>
            <a:noAutofit/>
          </a:bodyPr>
          <a:lstStyle/>
          <a:p>
            <a:pPr marL="0" indent="0"/>
            <a:r>
              <a:rPr lang="en-US" sz="1800" b="1" u="sng" dirty="0"/>
              <a:t>Temporary Designation </a:t>
            </a:r>
            <a:r>
              <a:rPr lang="en-US" sz="1800" b="1" u="sng" dirty="0" smtClean="0"/>
              <a:t>(Minister’s Order)</a:t>
            </a:r>
            <a:endParaRPr lang="en-US" sz="1800" b="1" u="sng" dirty="0"/>
          </a:p>
          <a:p>
            <a:pPr marL="285750" indent="-285750">
              <a:buFont typeface="Arial" panose="020B0604020202020204" pitchFamily="34" charset="0"/>
              <a:buChar char="•"/>
            </a:pPr>
            <a:r>
              <a:rPr lang="en-US" sz="1800" dirty="0"/>
              <a:t>Minister </a:t>
            </a:r>
            <a:r>
              <a:rPr lang="en-US" sz="1800" dirty="0" smtClean="0"/>
              <a:t>may make </a:t>
            </a:r>
            <a:r>
              <a:rPr lang="en-US" sz="1800" dirty="0"/>
              <a:t>an order to temporarily designate an invasive species under the </a:t>
            </a:r>
            <a:r>
              <a:rPr lang="en-US" sz="1800" dirty="0" smtClean="0"/>
              <a:t>legislation </a:t>
            </a:r>
            <a:r>
              <a:rPr lang="en-US" sz="1800" dirty="0"/>
              <a:t>for up to </a:t>
            </a:r>
            <a:r>
              <a:rPr lang="en-US" sz="1800" b="1" dirty="0"/>
              <a:t>two years</a:t>
            </a:r>
            <a:r>
              <a:rPr lang="en-US" sz="1800" dirty="0"/>
              <a:t>.</a:t>
            </a:r>
          </a:p>
          <a:p>
            <a:pPr marL="0" indent="0"/>
            <a:endParaRPr lang="en-US" sz="1800" b="1" u="sng" dirty="0" smtClean="0"/>
          </a:p>
          <a:p>
            <a:pPr marL="0" indent="0"/>
            <a:r>
              <a:rPr lang="en-US" sz="1800" b="1" u="sng" dirty="0" smtClean="0"/>
              <a:t>Carriers (Regulation)</a:t>
            </a:r>
            <a:endParaRPr lang="en-US" sz="1800" b="1" u="sng" dirty="0"/>
          </a:p>
          <a:p>
            <a:pPr>
              <a:buFont typeface="Arial" panose="020B0604020202020204" pitchFamily="34" charset="0"/>
              <a:buChar char="•"/>
            </a:pPr>
            <a:r>
              <a:rPr lang="en-CA" sz="1800" dirty="0" smtClean="0"/>
              <a:t>Carriers </a:t>
            </a:r>
            <a:r>
              <a:rPr lang="en-CA" sz="1800" dirty="0"/>
              <a:t>are things that are capable of moving an invasive species  or many invasive species from one area to another.</a:t>
            </a:r>
          </a:p>
          <a:p>
            <a:pPr lvl="0">
              <a:buFont typeface="Arial" panose="020B0604020202020204" pitchFamily="34" charset="0"/>
              <a:buChar char="•"/>
            </a:pPr>
            <a:r>
              <a:rPr lang="en-US" sz="1800" dirty="0" smtClean="0">
                <a:ea typeface="Calibri"/>
                <a:cs typeface="Calibri" panose="020F0502020204030204" pitchFamily="34" charset="0"/>
              </a:rPr>
              <a:t>Examples: boats, bait, firewood, horticultural plants</a:t>
            </a:r>
            <a:endParaRPr lang="en-US" sz="1800" dirty="0">
              <a:ea typeface="Calibri"/>
              <a:cs typeface="Calibri" panose="020F0502020204030204" pitchFamily="34" charset="0"/>
            </a:endParaRPr>
          </a:p>
          <a:p>
            <a:pPr marL="0" indent="0"/>
            <a:endParaRPr lang="en-US" sz="1800" b="1" u="sng" dirty="0" smtClean="0"/>
          </a:p>
          <a:p>
            <a:r>
              <a:rPr lang="en-US" sz="1800" b="1" u="sng" dirty="0"/>
              <a:t>Invasive Species Control Areas (Regulation)</a:t>
            </a:r>
            <a:endParaRPr lang="en-CA" sz="1800" b="1" dirty="0"/>
          </a:p>
          <a:p>
            <a:pPr marL="400050" eaLnBrk="1" fontAlgn="auto" hangingPunct="1">
              <a:lnSpc>
                <a:spcPct val="115000"/>
              </a:lnSpc>
              <a:spcBef>
                <a:spcPts val="0"/>
              </a:spcBef>
              <a:spcAft>
                <a:spcPts val="0"/>
              </a:spcAft>
              <a:buSzTx/>
              <a:buFont typeface="Arial" panose="020B0604020202020204" pitchFamily="34" charset="0"/>
              <a:buChar char="•"/>
              <a:defRPr/>
            </a:pPr>
            <a:r>
              <a:rPr lang="en-US" sz="1800" dirty="0"/>
              <a:t>May </a:t>
            </a:r>
            <a:r>
              <a:rPr lang="en-US" sz="1800" dirty="0" smtClean="0"/>
              <a:t>regulate </a:t>
            </a:r>
            <a:r>
              <a:rPr lang="en-US" sz="1800" dirty="0"/>
              <a:t>areas of Ontario as control areas for one or more invasive </a:t>
            </a:r>
            <a:r>
              <a:rPr lang="en-US" sz="1800" dirty="0" smtClean="0"/>
              <a:t>species.</a:t>
            </a:r>
            <a:endParaRPr lang="en-US" sz="1800" dirty="0"/>
          </a:p>
          <a:p>
            <a:pPr marL="400050" eaLnBrk="1" fontAlgn="auto" hangingPunct="1">
              <a:lnSpc>
                <a:spcPct val="115000"/>
              </a:lnSpc>
              <a:spcBef>
                <a:spcPts val="0"/>
              </a:spcBef>
              <a:spcAft>
                <a:spcPts val="0"/>
              </a:spcAft>
              <a:buSzTx/>
              <a:buFont typeface="Arial" panose="020B0604020202020204" pitchFamily="34" charset="0"/>
              <a:buChar char="•"/>
              <a:defRPr/>
            </a:pPr>
            <a:r>
              <a:rPr lang="en-US" sz="1800" dirty="0">
                <a:solidFill>
                  <a:srgbClr val="000000"/>
                </a:solidFill>
              </a:rPr>
              <a:t>Measures would be established to prevent the introduction or control the spread of the invasive </a:t>
            </a:r>
            <a:r>
              <a:rPr lang="en-US" sz="1800" dirty="0" smtClean="0">
                <a:solidFill>
                  <a:srgbClr val="000000"/>
                </a:solidFill>
              </a:rPr>
              <a:t>species.</a:t>
            </a:r>
            <a:endParaRPr lang="en-US" sz="1800" dirty="0">
              <a:solidFill>
                <a:srgbClr val="000000"/>
              </a:solidFill>
            </a:endParaRPr>
          </a:p>
        </p:txBody>
      </p:sp>
      <p:sp>
        <p:nvSpPr>
          <p:cNvPr id="5" name="Slide Number Placeholder 4"/>
          <p:cNvSpPr>
            <a:spLocks noGrp="1"/>
          </p:cNvSpPr>
          <p:nvPr>
            <p:ph type="sldNum" sz="quarter" idx="12"/>
          </p:nvPr>
        </p:nvSpPr>
        <p:spPr/>
        <p:txBody>
          <a:bodyPr/>
          <a:lstStyle/>
          <a:p>
            <a:pPr>
              <a:defRPr/>
            </a:pPr>
            <a:fld id="{B0CED09F-56A5-4DCB-9AC7-00306018AC3A}" type="slidenum">
              <a:rPr lang="en-US" smtClean="0"/>
              <a:pPr>
                <a:defRPr/>
              </a:pPr>
              <a:t>7</a:t>
            </a:fld>
            <a:endParaRPr lang="en-US" dirty="0"/>
          </a:p>
        </p:txBody>
      </p:sp>
    </p:spTree>
    <p:extLst>
      <p:ext uri="{BB962C8B-B14F-4D97-AF65-F5344CB8AC3E}">
        <p14:creationId xmlns:p14="http://schemas.microsoft.com/office/powerpoint/2010/main" val="3205623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lstStyle/>
          <a:p>
            <a:pPr marL="57150" lvl="0" indent="0" eaLnBrk="1" fontAlgn="auto" hangingPunct="1">
              <a:lnSpc>
                <a:spcPct val="115000"/>
              </a:lnSpc>
              <a:spcBef>
                <a:spcPts val="0"/>
              </a:spcBef>
              <a:spcAft>
                <a:spcPts val="0"/>
              </a:spcAft>
              <a:defRPr/>
            </a:pPr>
            <a:r>
              <a:rPr lang="en-US" sz="2800" dirty="0" smtClean="0">
                <a:solidFill>
                  <a:srgbClr val="000000"/>
                </a:solidFill>
              </a:rPr>
              <a:t>Enabling Regulated Activities</a:t>
            </a:r>
            <a:endParaRPr lang="en-US" sz="2800" dirty="0">
              <a:solidFill>
                <a:srgbClr val="000000"/>
              </a:solidFill>
            </a:endParaRPr>
          </a:p>
        </p:txBody>
      </p:sp>
      <p:sp>
        <p:nvSpPr>
          <p:cNvPr id="3" name="Content Placeholder 2"/>
          <p:cNvSpPr>
            <a:spLocks noGrp="1"/>
          </p:cNvSpPr>
          <p:nvPr>
            <p:ph idx="1"/>
          </p:nvPr>
        </p:nvSpPr>
        <p:spPr>
          <a:xfrm>
            <a:off x="251520" y="980728"/>
            <a:ext cx="8640960" cy="4968552"/>
          </a:xfrm>
        </p:spPr>
        <p:txBody>
          <a:bodyPr/>
          <a:lstStyle/>
          <a:p>
            <a:pPr marL="0" lvl="0" indent="0"/>
            <a:r>
              <a:rPr lang="en-US" sz="1800" b="1" u="sng" dirty="0">
                <a:cs typeface="Arial" panose="020B0604020202020204" pitchFamily="34" charset="0"/>
              </a:rPr>
              <a:t>Authorizations </a:t>
            </a:r>
          </a:p>
          <a:p>
            <a:pPr marL="400050" lvl="1" indent="-288000"/>
            <a:r>
              <a:rPr lang="en-CA" sz="1800" dirty="0" smtClean="0">
                <a:solidFill>
                  <a:srgbClr val="000000"/>
                </a:solidFill>
              </a:rPr>
              <a:t>Enable </a:t>
            </a:r>
            <a:r>
              <a:rPr lang="en-CA" sz="1800" dirty="0">
                <a:solidFill>
                  <a:srgbClr val="000000"/>
                </a:solidFill>
              </a:rPr>
              <a:t>possession, transport, purchase etc. of a </a:t>
            </a:r>
            <a:r>
              <a:rPr lang="en-CA" sz="1800" dirty="0" smtClean="0">
                <a:solidFill>
                  <a:srgbClr val="000000"/>
                </a:solidFill>
              </a:rPr>
              <a:t>regulated species</a:t>
            </a:r>
            <a:r>
              <a:rPr lang="en-CA" sz="1800" dirty="0" smtClean="0">
                <a:solidFill>
                  <a:srgbClr val="FF0000"/>
                </a:solidFill>
              </a:rPr>
              <a:t> </a:t>
            </a:r>
            <a:r>
              <a:rPr lang="en-CA" sz="1800" dirty="0" smtClean="0">
                <a:solidFill>
                  <a:srgbClr val="000000"/>
                </a:solidFill>
              </a:rPr>
              <a:t>for </a:t>
            </a:r>
            <a:r>
              <a:rPr lang="en-CA" sz="1800" dirty="0">
                <a:solidFill>
                  <a:srgbClr val="000000"/>
                </a:solidFill>
              </a:rPr>
              <a:t>the </a:t>
            </a:r>
            <a:r>
              <a:rPr lang="en-CA" sz="1800" dirty="0" smtClean="0">
                <a:solidFill>
                  <a:srgbClr val="000000"/>
                </a:solidFill>
              </a:rPr>
              <a:t>purposes </a:t>
            </a:r>
            <a:r>
              <a:rPr lang="en-CA" sz="1800" dirty="0">
                <a:solidFill>
                  <a:srgbClr val="000000"/>
                </a:solidFill>
              </a:rPr>
              <a:t>of:</a:t>
            </a:r>
          </a:p>
          <a:p>
            <a:pPr marL="571500" lvl="1" indent="-171450">
              <a:buFont typeface="Arial" panose="020B0604020202020204" pitchFamily="34" charset="0"/>
              <a:buChar char="•"/>
            </a:pPr>
            <a:r>
              <a:rPr lang="en-US" sz="1800" dirty="0">
                <a:solidFill>
                  <a:srgbClr val="000000"/>
                </a:solidFill>
              </a:rPr>
              <a:t>Research and Education,</a:t>
            </a:r>
            <a:endParaRPr lang="en-CA" sz="1800" dirty="0">
              <a:solidFill>
                <a:srgbClr val="000000"/>
              </a:solidFill>
            </a:endParaRPr>
          </a:p>
          <a:p>
            <a:pPr marL="571500" lvl="1" indent="-171450">
              <a:buFont typeface="Arial" panose="020B0604020202020204" pitchFamily="34" charset="0"/>
              <a:buChar char="•"/>
            </a:pPr>
            <a:r>
              <a:rPr lang="en-CA" sz="1800" dirty="0">
                <a:solidFill>
                  <a:srgbClr val="000000"/>
                </a:solidFill>
              </a:rPr>
              <a:t>Prevention, control or eradication of an invasive species, or</a:t>
            </a:r>
          </a:p>
          <a:p>
            <a:pPr marL="571500" lvl="1" indent="-171450">
              <a:buFont typeface="Arial" panose="020B0604020202020204" pitchFamily="34" charset="0"/>
              <a:buChar char="•"/>
            </a:pPr>
            <a:r>
              <a:rPr lang="en-US" sz="1800" dirty="0">
                <a:solidFill>
                  <a:srgbClr val="000000"/>
                </a:solidFill>
              </a:rPr>
              <a:t>A purpose prescribed in regulation</a:t>
            </a:r>
            <a:r>
              <a:rPr lang="en-US" sz="1800" dirty="0" smtClean="0">
                <a:solidFill>
                  <a:srgbClr val="000000"/>
                </a:solidFill>
              </a:rPr>
              <a:t>.</a:t>
            </a:r>
          </a:p>
          <a:p>
            <a:pPr marL="571500" lvl="1" indent="-171450">
              <a:buFont typeface="Arial" panose="020B0604020202020204" pitchFamily="34" charset="0"/>
              <a:buChar char="•"/>
            </a:pPr>
            <a:endParaRPr lang="en-US" sz="1000" dirty="0" smtClean="0"/>
          </a:p>
          <a:p>
            <a:pPr marL="0" indent="0"/>
            <a:r>
              <a:rPr lang="en-CA" sz="1800" b="1" u="sng" dirty="0" smtClean="0">
                <a:solidFill>
                  <a:srgbClr val="000000"/>
                </a:solidFill>
              </a:rPr>
              <a:t>Agreements</a:t>
            </a:r>
            <a:endParaRPr lang="en-CA" sz="1800" b="1" u="sng" dirty="0">
              <a:solidFill>
                <a:srgbClr val="000000"/>
              </a:solidFill>
            </a:endParaRPr>
          </a:p>
          <a:p>
            <a:pPr marL="393750" indent="-285750">
              <a:buSzPct val="100000"/>
              <a:buFont typeface="Arial" panose="020B0604020202020204" pitchFamily="34" charset="0"/>
              <a:buChar char="•"/>
            </a:pPr>
            <a:r>
              <a:rPr lang="en-CA" sz="1800" dirty="0" smtClean="0">
                <a:solidFill>
                  <a:srgbClr val="000000"/>
                </a:solidFill>
              </a:rPr>
              <a:t>Minister </a:t>
            </a:r>
            <a:r>
              <a:rPr lang="en-CA" sz="1800" dirty="0">
                <a:solidFill>
                  <a:srgbClr val="000000"/>
                </a:solidFill>
              </a:rPr>
              <a:t>may enter into </a:t>
            </a:r>
            <a:r>
              <a:rPr lang="en-CA" sz="1800" dirty="0" smtClean="0">
                <a:solidFill>
                  <a:srgbClr val="000000"/>
                </a:solidFill>
              </a:rPr>
              <a:t>agreements </a:t>
            </a:r>
            <a:r>
              <a:rPr lang="en-CA" sz="1800" dirty="0">
                <a:solidFill>
                  <a:srgbClr val="000000"/>
                </a:solidFill>
              </a:rPr>
              <a:t>for the purposes of prevention, detection, control, and eradication of invasive species; monitoring and reporting; education and research; assessment of risk; and the preparation of prevention and response plans</a:t>
            </a:r>
            <a:r>
              <a:rPr lang="en-CA" sz="1800" dirty="0" smtClean="0">
                <a:solidFill>
                  <a:srgbClr val="000000"/>
                </a:solidFill>
              </a:rPr>
              <a:t>.</a:t>
            </a:r>
          </a:p>
          <a:p>
            <a:pPr marL="285750" indent="-285750">
              <a:buFont typeface="Arial" panose="020B0604020202020204" pitchFamily="34" charset="0"/>
              <a:buChar char="•"/>
            </a:pPr>
            <a:endParaRPr lang="en-CA" sz="1000" dirty="0">
              <a:solidFill>
                <a:srgbClr val="000000"/>
              </a:solidFill>
            </a:endParaRPr>
          </a:p>
          <a:p>
            <a:pPr marL="57150" lvl="0" indent="0" eaLnBrk="1" fontAlgn="auto" hangingPunct="1">
              <a:lnSpc>
                <a:spcPct val="115000"/>
              </a:lnSpc>
              <a:spcBef>
                <a:spcPts val="0"/>
              </a:spcBef>
              <a:spcAft>
                <a:spcPts val="0"/>
              </a:spcAft>
              <a:buSzTx/>
              <a:defRPr/>
            </a:pPr>
            <a:r>
              <a:rPr lang="en-US" sz="1800" b="1" u="sng" dirty="0">
                <a:ea typeface="Times New Roman"/>
              </a:rPr>
              <a:t>Prevention and Response </a:t>
            </a:r>
            <a:r>
              <a:rPr lang="en-US" sz="1800" b="1" u="sng" dirty="0" smtClean="0">
                <a:ea typeface="Times New Roman"/>
              </a:rPr>
              <a:t>Plans</a:t>
            </a:r>
            <a:endParaRPr lang="en-US" sz="1800" b="1" u="sng" dirty="0" smtClean="0"/>
          </a:p>
          <a:p>
            <a:pPr marL="400050" lvl="0" indent="-288000" eaLnBrk="1" fontAlgn="auto" hangingPunct="1">
              <a:lnSpc>
                <a:spcPct val="115000"/>
              </a:lnSpc>
              <a:spcBef>
                <a:spcPts val="0"/>
              </a:spcBef>
              <a:spcAft>
                <a:spcPts val="0"/>
              </a:spcAft>
              <a:buSzTx/>
              <a:buFont typeface="Arial" panose="020B0604020202020204" pitchFamily="34" charset="0"/>
              <a:buChar char="•"/>
              <a:defRPr/>
            </a:pPr>
            <a:r>
              <a:rPr lang="en-US" sz="1800" dirty="0" smtClean="0">
                <a:ea typeface="Times New Roman"/>
              </a:rPr>
              <a:t>Minister </a:t>
            </a:r>
            <a:r>
              <a:rPr lang="en-US" sz="1800" dirty="0">
                <a:ea typeface="Times New Roman"/>
              </a:rPr>
              <a:t>may require that a </a:t>
            </a:r>
            <a:r>
              <a:rPr lang="en-US" sz="1800" dirty="0" smtClean="0">
                <a:ea typeface="Times New Roman"/>
              </a:rPr>
              <a:t>Plan </a:t>
            </a:r>
            <a:r>
              <a:rPr lang="en-US" sz="1800" dirty="0">
                <a:ea typeface="Times New Roman"/>
              </a:rPr>
              <a:t>be </a:t>
            </a:r>
            <a:r>
              <a:rPr lang="en-US" sz="1800" dirty="0" smtClean="0">
                <a:ea typeface="Times New Roman"/>
              </a:rPr>
              <a:t>prepared for invasive species; </a:t>
            </a:r>
          </a:p>
          <a:p>
            <a:pPr marL="400050" lvl="0" indent="-288000" eaLnBrk="1" fontAlgn="auto" hangingPunct="1">
              <a:lnSpc>
                <a:spcPct val="115000"/>
              </a:lnSpc>
              <a:spcBef>
                <a:spcPts val="0"/>
              </a:spcBef>
              <a:spcAft>
                <a:spcPts val="0"/>
              </a:spcAft>
              <a:buSzTx/>
              <a:buFont typeface="Arial" panose="020B0604020202020204" pitchFamily="34" charset="0"/>
              <a:buChar char="•"/>
              <a:defRPr/>
            </a:pPr>
            <a:r>
              <a:rPr lang="en-US" sz="1800" dirty="0" smtClean="0">
                <a:ea typeface="Times New Roman"/>
              </a:rPr>
              <a:t>Plans will enable enhanced partnerships and actions to support the prevention and control of invasive species.</a:t>
            </a:r>
            <a:endParaRPr lang="en-US" sz="1800" u="sng" dirty="0" smtClean="0"/>
          </a:p>
          <a:p>
            <a:pPr marL="57150" indent="0" eaLnBrk="1" fontAlgn="auto" hangingPunct="1">
              <a:lnSpc>
                <a:spcPct val="115000"/>
              </a:lnSpc>
              <a:spcBef>
                <a:spcPts val="0"/>
              </a:spcBef>
              <a:spcAft>
                <a:spcPts val="0"/>
              </a:spcAft>
              <a:buSzTx/>
              <a:defRPr/>
            </a:pPr>
            <a:endParaRPr lang="en-US" sz="1600" b="1" u="sng" dirty="0" smtClean="0">
              <a:latin typeface="+mj-lt"/>
            </a:endParaRPr>
          </a:p>
          <a:p>
            <a:pPr>
              <a:buFont typeface="Arial" panose="020B0604020202020204" pitchFamily="34" charset="0"/>
              <a:buChar char="•"/>
            </a:pPr>
            <a:endParaRPr lang="en-CA" sz="1600" dirty="0"/>
          </a:p>
        </p:txBody>
      </p:sp>
      <p:sp>
        <p:nvSpPr>
          <p:cNvPr id="5" name="Slide Number Placeholder 4"/>
          <p:cNvSpPr>
            <a:spLocks noGrp="1"/>
          </p:cNvSpPr>
          <p:nvPr>
            <p:ph type="sldNum" sz="quarter" idx="12"/>
          </p:nvPr>
        </p:nvSpPr>
        <p:spPr/>
        <p:txBody>
          <a:bodyPr/>
          <a:lstStyle/>
          <a:p>
            <a:pPr>
              <a:defRPr/>
            </a:pPr>
            <a:fld id="{B0CED09F-56A5-4DCB-9AC7-00306018AC3A}" type="slidenum">
              <a:rPr lang="en-US" smtClean="0"/>
              <a:pPr>
                <a:defRPr/>
              </a:pPr>
              <a:t>8</a:t>
            </a:fld>
            <a:endParaRPr lang="en-US" dirty="0"/>
          </a:p>
        </p:txBody>
      </p:sp>
    </p:spTree>
    <p:extLst>
      <p:ext uri="{BB962C8B-B14F-4D97-AF65-F5344CB8AC3E}">
        <p14:creationId xmlns:p14="http://schemas.microsoft.com/office/powerpoint/2010/main" val="3407124923"/>
      </p:ext>
    </p:extLst>
  </p:cSld>
  <p:clrMapOvr>
    <a:masterClrMapping/>
  </p:clrMapOvr>
</p:sld>
</file>

<file path=ppt/theme/theme1.xml><?xml version="1.0" encoding="utf-8"?>
<a:theme xmlns:a="http://schemas.openxmlformats.org/drawingml/2006/main" name="PPT_Template_Green (6)">
  <a:themeElements>
    <a:clrScheme name="PPT_Template_Green (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PPT_Template_Green (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_Template_Green (6)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_Template_Green (6)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_Template_Green (6)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_Template_Green (6)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_Template_Green (6)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_Template_Green (6)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_Template_Green (6)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_Template_Green (6)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_Template_Green (6)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_Template_Green (6)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_Template_Green (6)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1570</Words>
  <Application>Microsoft Office PowerPoint</Application>
  <PresentationFormat>On-screen Show (4:3)</PresentationFormat>
  <Paragraphs>245</Paragraphs>
  <Slides>17</Slides>
  <Notes>1</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PPT_Template_Green (6)</vt:lpstr>
      <vt:lpstr>Office Theme</vt:lpstr>
      <vt:lpstr>PowerPoint Presentation</vt:lpstr>
      <vt:lpstr>Invasive Species in Ontario</vt:lpstr>
      <vt:lpstr>Ontario: Invasive Species Management Tools</vt:lpstr>
      <vt:lpstr>Invasive Species Act, 2015: Status</vt:lpstr>
      <vt:lpstr>Legislation: Key Principles</vt:lpstr>
      <vt:lpstr>Invasive Species defined in the Act?</vt:lpstr>
      <vt:lpstr>Regulating Invasive Species</vt:lpstr>
      <vt:lpstr>Designation of Species, Carriers and Control Areas</vt:lpstr>
      <vt:lpstr>Enabling Regulated Activities</vt:lpstr>
      <vt:lpstr>Enabling Early Detection, Rapid Response and Control</vt:lpstr>
      <vt:lpstr>Detection </vt:lpstr>
      <vt:lpstr>Compliance</vt:lpstr>
      <vt:lpstr>Control/Eradication</vt:lpstr>
      <vt:lpstr>Enforcement</vt:lpstr>
      <vt:lpstr>Regulation Summary (O.Reg 354/16)</vt:lpstr>
      <vt:lpstr>Partners  Communication and Education</vt:lpstr>
      <vt:lpstr>Questions/Discussion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0</dc:title>
  <dc:creator/>
  <cp:lastModifiedBy/>
  <cp:revision>11</cp:revision>
  <dcterms:created xsi:type="dcterms:W3CDTF">2013-06-01T17:01:39Z</dcterms:created>
  <dcterms:modified xsi:type="dcterms:W3CDTF">2017-02-03T16:00:36Z</dcterms:modified>
</cp:coreProperties>
</file>